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0" r:id="rId5"/>
    <p:sldId id="271" r:id="rId6"/>
    <p:sldId id="263" r:id="rId7"/>
    <p:sldId id="264" r:id="rId8"/>
    <p:sldId id="272" r:id="rId9"/>
    <p:sldId id="267" r:id="rId10"/>
    <p:sldId id="269" r:id="rId11"/>
    <p:sldId id="266" r:id="rId12"/>
    <p:sldId id="273" r:id="rId13"/>
    <p:sldId id="274" r:id="rId14"/>
    <p:sldId id="275" r:id="rId15"/>
    <p:sldId id="282" r:id="rId16"/>
    <p:sldId id="276" r:id="rId17"/>
    <p:sldId id="283" r:id="rId18"/>
    <p:sldId id="277" r:id="rId19"/>
    <p:sldId id="278" r:id="rId20"/>
    <p:sldId id="284" r:id="rId21"/>
    <p:sldId id="279" r:id="rId22"/>
    <p:sldId id="280" r:id="rId23"/>
    <p:sldId id="285" r:id="rId24"/>
    <p:sldId id="281" r:id="rId25"/>
    <p:sldId id="265"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AD1197-34B1-408F-B3FF-3CDA07C17E7C}" v="79" dt="2021-10-14T19:40:49.753"/>
    <p1510:client id="{604555DB-3813-4248-9D15-F588237E593D}" v="20" dt="2021-10-13T19:06:45.358"/>
    <p1510:client id="{6A13BB9B-5A63-481C-B431-9FA513FD64C0}" v="436" dt="2021-10-14T19:28:41.672"/>
    <p1510:client id="{8AE01EC8-E77B-474E-ADB7-5D1C716CB1FD}" v="417" dt="2021-10-13T02:50:35.522"/>
    <p1510:client id="{922B4F03-F6EC-459B-99D6-329A2CCBB7DD}" v="74" dt="2021-10-13T02:12:17.743"/>
    <p1510:client id="{95699714-1CDA-4DF5-89F9-F27F191AA129}" v="116" dt="2021-10-13T03:05:43.452"/>
    <p1510:client id="{BE67BFAA-A864-4544-955F-E02ED52D2D13}" v="125" dt="2021-10-13T19:01:09.625"/>
    <p1510:client id="{C09F9035-0F3A-4F53-8EBA-51D0F2C92DF4}" v="94" dt="2021-10-13T18:41:28.299"/>
    <p1510:client id="{C6721CAE-BE06-4ED3-9ED8-C74CD5083DE9}" v="454" dt="2021-10-13T19:20:17.640"/>
    <p1510:client id="{DA39CDAC-F696-4CF2-8A6A-6CDA503C7F01}" v="25" dt="2021-10-14T19:10:26.251"/>
    <p1510:client id="{E1408581-721E-4451-BB30-E280BAA2484E}" v="557" dt="2021-10-13T04:04:38.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55" d="100"/>
          <a:sy n="55" d="100"/>
        </p:scale>
        <p:origin x="108"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31.10.2021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31.10.2021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169920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31.10.2021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3EB3054-B75A-4BD7-8B3E-8DC0F614FAF3}" type="datetimeFigureOut">
              <a:rPr lang="de-DE" smtClean="0"/>
              <a:t>31.10.2021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3320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D3EB3054-B75A-4BD7-8B3E-8DC0F614FAF3}" type="datetimeFigureOut">
              <a:rPr lang="de-DE" smtClean="0"/>
              <a:t>31.10.2021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3EB3054-B75A-4BD7-8B3E-8DC0F614FAF3}" type="datetimeFigureOut">
              <a:rPr lang="de-DE" smtClean="0"/>
              <a:t>31.10.2021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74290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3EB3054-B75A-4BD7-8B3E-8DC0F614FAF3}" type="datetimeFigureOut">
              <a:rPr lang="de-DE" smtClean="0"/>
              <a:t>31.10.2021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3EB3054-B75A-4BD7-8B3E-8DC0F614FAF3}" type="datetimeFigureOut">
              <a:rPr lang="de-DE" smtClean="0"/>
              <a:t>31.10.2021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D3EB3054-B75A-4BD7-8B3E-8DC0F614FAF3}" type="datetimeFigureOut">
              <a:rPr lang="de-DE" smtClean="0"/>
              <a:t>31.10.2021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08769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31.10.2021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D3EB3054-B75A-4BD7-8B3E-8DC0F614FAF3}" type="datetimeFigureOut">
              <a:rPr lang="de-DE" smtClean="0"/>
              <a:t>31.10.2021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50988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B3054-B75A-4BD7-8B3E-8DC0F614FAF3}" type="datetimeFigureOut">
              <a:rPr lang="de-DE" smtClean="0"/>
              <a:t>31.10.2021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006FE-6571-4354-8775-F8708372C227}" type="slidenum">
              <a:rPr lang="de-DE" smtClean="0"/>
              <a:t>‹Nr.›</a:t>
            </a:fld>
            <a:endParaRPr lang="de-DE"/>
          </a:p>
        </p:txBody>
      </p:sp>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e-DE" sz="9600" dirty="0">
                <a:cs typeface="Calibri Light"/>
              </a:rPr>
              <a:t>Schnopsroas</a:t>
            </a:r>
          </a:p>
        </p:txBody>
      </p:sp>
      <p:sp>
        <p:nvSpPr>
          <p:cNvPr id="3" name="Untertitel 2"/>
          <p:cNvSpPr>
            <a:spLocks noGrp="1"/>
          </p:cNvSpPr>
          <p:nvPr>
            <p:ph type="subTitle" idx="1"/>
          </p:nvPr>
        </p:nvSpPr>
        <p:spPr/>
        <p:txBody>
          <a:bodyPr vert="horz" lIns="91440" tIns="45720" rIns="91440" bIns="45720" rtlCol="0" anchor="t">
            <a:normAutofit/>
          </a:bodyPr>
          <a:lstStyle/>
          <a:p>
            <a:r>
              <a:rPr lang="de-DE" sz="3600" dirty="0">
                <a:cs typeface="Calibri"/>
              </a:rPr>
              <a:t>10 Jahre später</a:t>
            </a:r>
          </a:p>
        </p:txBody>
      </p:sp>
    </p:spTree>
    <p:extLst>
      <p:ext uri="{BB962C8B-B14F-4D97-AF65-F5344CB8AC3E}">
        <p14:creationId xmlns:p14="http://schemas.microsoft.com/office/powerpoint/2010/main" val="1577499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601905" y="3400425"/>
            <a:ext cx="4593550" cy="2891826"/>
          </a:xfrm>
        </p:spPr>
        <p:txBody>
          <a:bodyPr vert="horz" lIns="91440" tIns="45720" rIns="91440" bIns="45720" rtlCol="0" anchor="b">
            <a:normAutofit/>
          </a:bodyPr>
          <a:lstStyle/>
          <a:p>
            <a:r>
              <a:rPr lang="en-US" sz="2000" dirty="0"/>
              <a:t>Die </a:t>
            </a:r>
            <a:r>
              <a:rPr lang="en-US" sz="2000" dirty="0" err="1"/>
              <a:t>Naturbrennerei</a:t>
            </a:r>
            <a:r>
              <a:rPr lang="en-US" sz="2000" dirty="0"/>
              <a:t> Kuenz in </a:t>
            </a:r>
            <a:r>
              <a:rPr lang="en-US" sz="2000" dirty="0" err="1"/>
              <a:t>Osttirol</a:t>
            </a:r>
            <a:r>
              <a:rPr lang="en-US" sz="2000" dirty="0"/>
              <a:t> </a:t>
            </a:r>
            <a:r>
              <a:rPr lang="en-US" sz="2000" dirty="0" err="1"/>
              <a:t>wird</a:t>
            </a:r>
            <a:r>
              <a:rPr lang="en-US" sz="2000" dirty="0"/>
              <a:t> </a:t>
            </a:r>
            <a:r>
              <a:rPr lang="en-US" sz="2000" dirty="0" err="1"/>
              <a:t>mittlerweile</a:t>
            </a:r>
            <a:r>
              <a:rPr lang="en-US" sz="2000" dirty="0"/>
              <a:t> von den </a:t>
            </a:r>
            <a:r>
              <a:rPr lang="en-US" sz="2000" dirty="0" err="1"/>
              <a:t>Brüdern</a:t>
            </a:r>
            <a:r>
              <a:rPr lang="en-US" sz="2000" dirty="0"/>
              <a:t> Florian und Johannes Kuenz </a:t>
            </a:r>
            <a:r>
              <a:rPr lang="en-US" sz="2000" dirty="0" err="1"/>
              <a:t>geführt</a:t>
            </a:r>
            <a:r>
              <a:rPr lang="en-US" sz="2000" dirty="0"/>
              <a:t>. </a:t>
            </a:r>
            <a:r>
              <a:rPr lang="en-US" sz="2000" dirty="0" err="1"/>
              <a:t>Ihre</a:t>
            </a:r>
            <a:r>
              <a:rPr lang="en-US" sz="2000" dirty="0"/>
              <a:t> </a:t>
            </a:r>
            <a:r>
              <a:rPr lang="en-US" sz="2000" dirty="0" err="1"/>
              <a:t>Leidenschaft</a:t>
            </a:r>
            <a:r>
              <a:rPr lang="en-US" sz="2000" dirty="0"/>
              <a:t> gilt den </a:t>
            </a:r>
            <a:r>
              <a:rPr lang="en-US" sz="2000" dirty="0" err="1"/>
              <a:t>Barspirituosen</a:t>
            </a:r>
            <a:r>
              <a:rPr lang="en-US" sz="2000" dirty="0"/>
              <a:t> Whisky und Gin. Aber </a:t>
            </a:r>
            <a:r>
              <a:rPr lang="en-US" sz="2000" dirty="0" err="1"/>
              <a:t>auch</a:t>
            </a:r>
            <a:r>
              <a:rPr lang="en-US" sz="2000" dirty="0"/>
              <a:t> Pregler und </a:t>
            </a:r>
            <a:r>
              <a:rPr lang="en-US" sz="2000" dirty="0" err="1"/>
              <a:t>andere</a:t>
            </a:r>
            <a:r>
              <a:rPr lang="en-US" sz="2000" dirty="0"/>
              <a:t> </a:t>
            </a:r>
            <a:r>
              <a:rPr lang="en-US" sz="2000" dirty="0" err="1"/>
              <a:t>Obstbrände</a:t>
            </a:r>
            <a:r>
              <a:rPr lang="en-US" sz="2000" dirty="0"/>
              <a:t> </a:t>
            </a:r>
            <a:r>
              <a:rPr lang="en-US" sz="2000" dirty="0" err="1"/>
              <a:t>stehen</a:t>
            </a:r>
            <a:r>
              <a:rPr lang="en-US" sz="2000" dirty="0"/>
              <a:t> </a:t>
            </a:r>
            <a:r>
              <a:rPr lang="en-US" sz="2000" dirty="0" err="1"/>
              <a:t>weiterhin</a:t>
            </a:r>
            <a:r>
              <a:rPr lang="en-US" sz="2000" dirty="0"/>
              <a:t> auf der </a:t>
            </a:r>
            <a:r>
              <a:rPr lang="en-US" sz="2000" dirty="0" err="1"/>
              <a:t>Sortimentsliste</a:t>
            </a:r>
            <a:r>
              <a:rPr lang="en-US" sz="2000" dirty="0"/>
              <a:t> der </a:t>
            </a:r>
            <a:r>
              <a:rPr lang="en-US" sz="2000" dirty="0" err="1"/>
              <a:t>Naturbrennerei</a:t>
            </a:r>
            <a:r>
              <a:rPr lang="en-US" sz="2000" dirty="0"/>
              <a:t>. Damit </a:t>
            </a:r>
            <a:r>
              <a:rPr lang="en-US" sz="2000" dirty="0" err="1"/>
              <a:t>setzen</a:t>
            </a:r>
            <a:r>
              <a:rPr lang="en-US" sz="2000" dirty="0"/>
              <a:t> </a:t>
            </a:r>
            <a:r>
              <a:rPr lang="en-US" sz="2000" dirty="0" err="1"/>
              <a:t>sie</a:t>
            </a:r>
            <a:r>
              <a:rPr lang="en-US" sz="2000" dirty="0"/>
              <a:t> die von </a:t>
            </a:r>
            <a:r>
              <a:rPr lang="en-US" sz="2000" dirty="0" err="1"/>
              <a:t>ihrer</a:t>
            </a:r>
            <a:r>
              <a:rPr lang="en-US" sz="2000" dirty="0"/>
              <a:t> Mutter, Martina Kuenz </a:t>
            </a:r>
            <a:r>
              <a:rPr lang="en-US" sz="2000" dirty="0" err="1"/>
              <a:t>gelebte</a:t>
            </a:r>
            <a:r>
              <a:rPr lang="en-US" sz="2000" dirty="0"/>
              <a:t> </a:t>
            </a:r>
            <a:r>
              <a:rPr lang="en-US" sz="2000" dirty="0" err="1"/>
              <a:t>Brenntradition</a:t>
            </a:r>
            <a:r>
              <a:rPr lang="en-US" sz="2000" dirty="0"/>
              <a:t> fort.</a:t>
            </a:r>
            <a:endParaRPr lang="en-US" sz="2000" dirty="0">
              <a:cs typeface="Calibri Light"/>
            </a:endParaRPr>
          </a:p>
        </p:txBody>
      </p:sp>
      <p:pic>
        <p:nvPicPr>
          <p:cNvPr id="4" name="Picture 4">
            <a:extLst>
              <a:ext uri="{FF2B5EF4-FFF2-40B4-BE49-F238E27FC236}">
                <a16:creationId xmlns:a16="http://schemas.microsoft.com/office/drawing/2014/main" id="{8CF99478-F001-4159-B5D4-93FC36811BF9}"/>
              </a:ext>
            </a:extLst>
          </p:cNvPr>
          <p:cNvPicPr>
            <a:picLocks noChangeAspect="1"/>
          </p:cNvPicPr>
          <p:nvPr/>
        </p:nvPicPr>
        <p:blipFill rotWithShape="1">
          <a:blip r:embed="rId2"/>
          <a:srcRect l="15762" r="27289"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36946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487873" y="4800600"/>
            <a:ext cx="4620584" cy="1631920"/>
          </a:xfrm>
        </p:spPr>
        <p:txBody>
          <a:bodyPr vert="horz" lIns="91440" tIns="45720" rIns="91440" bIns="45720" rtlCol="0" anchor="b">
            <a:normAutofit/>
          </a:bodyPr>
          <a:lstStyle/>
          <a:p>
            <a:r>
              <a:rPr lang="en-US" sz="2000" dirty="0"/>
              <a:t>2019 </a:t>
            </a:r>
            <a:r>
              <a:rPr lang="en-US" sz="2000" dirty="0" err="1"/>
              <a:t>übergibt</a:t>
            </a:r>
            <a:r>
              <a:rPr lang="en-US" sz="2000" dirty="0"/>
              <a:t> der </a:t>
            </a:r>
            <a:r>
              <a:rPr lang="en-US" sz="2000" dirty="0" err="1"/>
              <a:t>Edelschnapsbrenner</a:t>
            </a:r>
            <a:r>
              <a:rPr lang="en-US" sz="2000" dirty="0"/>
              <a:t> Bartl Enn </a:t>
            </a:r>
            <a:r>
              <a:rPr lang="en-US" sz="2000" dirty="0" err="1"/>
              <a:t>aus</a:t>
            </a:r>
            <a:r>
              <a:rPr lang="en-US" sz="2000" dirty="0"/>
              <a:t> Hinterglemm seine </a:t>
            </a:r>
            <a:r>
              <a:rPr lang="en-US" sz="2000" dirty="0" err="1"/>
              <a:t>Destillerie</a:t>
            </a:r>
            <a:r>
              <a:rPr lang="en-US" sz="2000" dirty="0"/>
              <a:t> an Sebastian </a:t>
            </a:r>
            <a:r>
              <a:rPr lang="en-US" sz="2000" dirty="0" err="1"/>
              <a:t>Schwaighofer</a:t>
            </a:r>
            <a:r>
              <a:rPr lang="en-US" sz="2000" dirty="0"/>
              <a:t>, der </a:t>
            </a:r>
            <a:r>
              <a:rPr lang="en-US" sz="2000" dirty="0" err="1"/>
              <a:t>mit</a:t>
            </a:r>
            <a:r>
              <a:rPr lang="en-US" sz="2000" dirty="0"/>
              <a:t> </a:t>
            </a:r>
            <a:r>
              <a:rPr lang="en-US" sz="2000" dirty="0" err="1"/>
              <a:t>einer</a:t>
            </a:r>
            <a:r>
              <a:rPr lang="en-US" sz="2000" dirty="0"/>
              <a:t> </a:t>
            </a:r>
            <a:r>
              <a:rPr lang="en-US" sz="2000" dirty="0" err="1"/>
              <a:t>neuen</a:t>
            </a:r>
            <a:r>
              <a:rPr lang="en-US" sz="2000" dirty="0"/>
              <a:t> Kreation, </a:t>
            </a:r>
            <a:r>
              <a:rPr lang="en-US" sz="2000" dirty="0" err="1"/>
              <a:t>einem</a:t>
            </a:r>
            <a:r>
              <a:rPr lang="en-US" sz="2000" dirty="0"/>
              <a:t> </a:t>
            </a:r>
            <a:r>
              <a:rPr lang="en-US" sz="2000" dirty="0" err="1"/>
              <a:t>Wermut</a:t>
            </a:r>
            <a:r>
              <a:rPr lang="en-US" sz="2000" dirty="0"/>
              <a:t>, die </a:t>
            </a:r>
            <a:r>
              <a:rPr lang="en-US" sz="2000" dirty="0" err="1"/>
              <a:t>reichhaltige</a:t>
            </a:r>
            <a:r>
              <a:rPr lang="en-US" sz="2000" dirty="0"/>
              <a:t> </a:t>
            </a:r>
            <a:r>
              <a:rPr lang="en-US" sz="2000" dirty="0" err="1"/>
              <a:t>Produktpalette</a:t>
            </a:r>
            <a:r>
              <a:rPr lang="en-US" sz="2000" dirty="0"/>
              <a:t> </a:t>
            </a:r>
            <a:r>
              <a:rPr lang="en-US" sz="2000" dirty="0" err="1"/>
              <a:t>ergänzt</a:t>
            </a:r>
            <a:r>
              <a:rPr lang="en-US" sz="2000" dirty="0"/>
              <a:t>.</a:t>
            </a:r>
          </a:p>
        </p:txBody>
      </p:sp>
      <p:pic>
        <p:nvPicPr>
          <p:cNvPr id="4" name="Picture 4">
            <a:extLst>
              <a:ext uri="{FF2B5EF4-FFF2-40B4-BE49-F238E27FC236}">
                <a16:creationId xmlns:a16="http://schemas.microsoft.com/office/drawing/2014/main" id="{82E94458-E0FB-4579-B678-35E5CA94EDB7}"/>
              </a:ext>
            </a:extLst>
          </p:cNvPr>
          <p:cNvPicPr>
            <a:picLocks noChangeAspect="1"/>
          </p:cNvPicPr>
          <p:nvPr/>
        </p:nvPicPr>
        <p:blipFill rotWithShape="1">
          <a:blip r:embed="rId2"/>
          <a:srcRect l="2859" r="24107"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5">
            <a:extLst>
              <a:ext uri="{FF2B5EF4-FFF2-40B4-BE49-F238E27FC236}">
                <a16:creationId xmlns:a16="http://schemas.microsoft.com/office/drawing/2014/main" id="{3F75BFB1-8664-4DFF-BD48-07584903E26A}"/>
              </a:ext>
            </a:extLst>
          </p:cNvPr>
          <p:cNvPicPr>
            <a:picLocks noChangeAspect="1"/>
          </p:cNvPicPr>
          <p:nvPr/>
        </p:nvPicPr>
        <p:blipFill>
          <a:blip r:embed="rId3"/>
          <a:stretch>
            <a:fillRect/>
          </a:stretch>
        </p:blipFill>
        <p:spPr>
          <a:xfrm>
            <a:off x="-4146430" y="8810984"/>
            <a:ext cx="2743200" cy="1543050"/>
          </a:xfrm>
          <a:prstGeom prst="rect">
            <a:avLst/>
          </a:prstGeom>
        </p:spPr>
      </p:pic>
    </p:spTree>
    <p:extLst>
      <p:ext uri="{BB962C8B-B14F-4D97-AF65-F5344CB8AC3E}">
        <p14:creationId xmlns:p14="http://schemas.microsoft.com/office/powerpoint/2010/main" val="3975187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CFA99328-4658-4607-BB4D-9729B2CC0AE8}"/>
              </a:ext>
            </a:extLst>
          </p:cNvPr>
          <p:cNvPicPr>
            <a:picLocks noChangeAspect="1"/>
          </p:cNvPicPr>
          <p:nvPr/>
        </p:nvPicPr>
        <p:blipFill>
          <a:blip r:embed="rId2"/>
          <a:stretch>
            <a:fillRect/>
          </a:stretch>
        </p:blipFill>
        <p:spPr>
          <a:xfrm>
            <a:off x="4343427" y="618263"/>
            <a:ext cx="7363940" cy="5607096"/>
          </a:xfrm>
          <a:prstGeom prst="rect">
            <a:avLst/>
          </a:prstGeom>
        </p:spPr>
      </p:pic>
      <p:sp>
        <p:nvSpPr>
          <p:cNvPr id="2" name="Textfeld 1"/>
          <p:cNvSpPr txBox="1"/>
          <p:nvPr/>
        </p:nvSpPr>
        <p:spPr>
          <a:xfrm>
            <a:off x="524856" y="3421811"/>
            <a:ext cx="3574473" cy="2862322"/>
          </a:xfrm>
          <a:prstGeom prst="rect">
            <a:avLst/>
          </a:prstGeom>
          <a:noFill/>
        </p:spPr>
        <p:txBody>
          <a:bodyPr wrap="square" rtlCol="0">
            <a:spAutoFit/>
          </a:bodyPr>
          <a:lstStyle/>
          <a:p>
            <a:r>
              <a:rPr lang="de-AT" sz="2000" dirty="0">
                <a:latin typeface="+mj-lt"/>
              </a:rPr>
              <a:t>2018 feiern die Apfelmänner in </a:t>
            </a:r>
            <a:r>
              <a:rPr lang="de-AT" sz="2000" dirty="0" err="1">
                <a:latin typeface="+mj-lt"/>
              </a:rPr>
              <a:t>Puch</a:t>
            </a:r>
            <a:r>
              <a:rPr lang="de-AT" sz="2000" dirty="0">
                <a:latin typeface="+mj-lt"/>
              </a:rPr>
              <a:t> bei </a:t>
            </a:r>
            <a:r>
              <a:rPr lang="de-AT" sz="2000" dirty="0" err="1">
                <a:latin typeface="+mj-lt"/>
              </a:rPr>
              <a:t>Weiz</a:t>
            </a:r>
            <a:r>
              <a:rPr lang="de-AT" sz="2000" dirty="0">
                <a:latin typeface="+mj-lt"/>
              </a:rPr>
              <a:t> ihr 20 Jahr Jubiläum. Dabei werden fünf junge Obstbauern, Wolfgang </a:t>
            </a:r>
            <a:r>
              <a:rPr lang="de-AT" sz="2000" dirty="0" err="1">
                <a:latin typeface="+mj-lt"/>
              </a:rPr>
              <a:t>Kelz</a:t>
            </a:r>
            <a:r>
              <a:rPr lang="de-AT" sz="2000" dirty="0">
                <a:latin typeface="+mj-lt"/>
              </a:rPr>
              <a:t>, Bernhard </a:t>
            </a:r>
            <a:r>
              <a:rPr lang="de-AT" sz="2000" dirty="0" err="1">
                <a:latin typeface="+mj-lt"/>
              </a:rPr>
              <a:t>Pieber</a:t>
            </a:r>
            <a:r>
              <a:rPr lang="de-AT" sz="2000" dirty="0">
                <a:latin typeface="+mj-lt"/>
              </a:rPr>
              <a:t>, Lukas </a:t>
            </a:r>
            <a:r>
              <a:rPr lang="de-AT" sz="2000" dirty="0" err="1">
                <a:latin typeface="+mj-lt"/>
              </a:rPr>
              <a:t>Schloffer</a:t>
            </a:r>
            <a:r>
              <a:rPr lang="de-AT" sz="2000" dirty="0">
                <a:latin typeface="+mj-lt"/>
              </a:rPr>
              <a:t>, Elmar </a:t>
            </a:r>
            <a:r>
              <a:rPr lang="de-AT" sz="2000" dirty="0" err="1">
                <a:latin typeface="+mj-lt"/>
              </a:rPr>
              <a:t>Wasle</a:t>
            </a:r>
            <a:r>
              <a:rPr lang="de-AT" sz="2000" dirty="0">
                <a:latin typeface="+mj-lt"/>
              </a:rPr>
              <a:t> und Hannes </a:t>
            </a:r>
            <a:r>
              <a:rPr lang="de-AT" sz="2000" dirty="0" err="1">
                <a:latin typeface="+mj-lt"/>
              </a:rPr>
              <a:t>Weingartmann</a:t>
            </a:r>
            <a:r>
              <a:rPr lang="de-AT" sz="2000" dirty="0">
                <a:latin typeface="+mj-lt"/>
              </a:rPr>
              <a:t> nach dem Gelöbnis in die Reihe der Apfelmänner aufgenommen.</a:t>
            </a:r>
          </a:p>
        </p:txBody>
      </p:sp>
    </p:spTree>
    <p:extLst>
      <p:ext uri="{BB962C8B-B14F-4D97-AF65-F5344CB8AC3E}">
        <p14:creationId xmlns:p14="http://schemas.microsoft.com/office/powerpoint/2010/main" val="3275406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E6EAB001-E8AD-4DF6-A856-53421CF7922C}"/>
              </a:ext>
            </a:extLst>
          </p:cNvPr>
          <p:cNvPicPr>
            <a:picLocks noGrp="1" noChangeAspect="1"/>
          </p:cNvPicPr>
          <p:nvPr>
            <p:ph idx="1"/>
          </p:nvPr>
        </p:nvPicPr>
        <p:blipFill>
          <a:blip r:embed="rId2"/>
          <a:stretch>
            <a:fillRect/>
          </a:stretch>
        </p:blipFill>
        <p:spPr>
          <a:xfrm>
            <a:off x="-803" y="-299"/>
            <a:ext cx="8469869" cy="6852998"/>
          </a:xfrm>
        </p:spPr>
      </p:pic>
      <p:sp>
        <p:nvSpPr>
          <p:cNvPr id="2" name="Title 1">
            <a:extLst>
              <a:ext uri="{FF2B5EF4-FFF2-40B4-BE49-F238E27FC236}">
                <a16:creationId xmlns:a16="http://schemas.microsoft.com/office/drawing/2014/main" id="{48BA025C-4BF1-4A8B-ABCA-E369BAB15FA1}"/>
              </a:ext>
            </a:extLst>
          </p:cNvPr>
          <p:cNvSpPr>
            <a:spLocks noGrp="1"/>
          </p:cNvSpPr>
          <p:nvPr>
            <p:ph type="title"/>
          </p:nvPr>
        </p:nvSpPr>
        <p:spPr>
          <a:xfrm>
            <a:off x="8013470" y="2857499"/>
            <a:ext cx="3757274" cy="3634741"/>
          </a:xfrm>
          <a:solidFill>
            <a:schemeClr val="bg1"/>
          </a:solidFill>
        </p:spPr>
        <p:txBody>
          <a:bodyPr vert="horz" lIns="91440" tIns="45720" rIns="91440" bIns="45720" rtlCol="0" anchor="ctr">
            <a:noAutofit/>
          </a:bodyPr>
          <a:lstStyle/>
          <a:p>
            <a:r>
              <a:rPr lang="en-US" sz="2000" dirty="0" err="1">
                <a:ea typeface="+mj-lt"/>
                <a:cs typeface="+mj-lt"/>
              </a:rPr>
              <a:t>Alles</a:t>
            </a:r>
            <a:r>
              <a:rPr lang="en-US" sz="2000" dirty="0">
                <a:ea typeface="+mj-lt"/>
                <a:cs typeface="+mj-lt"/>
              </a:rPr>
              <a:t> Gin!</a:t>
            </a:r>
            <a:br>
              <a:rPr lang="en-US" sz="2000" dirty="0">
                <a:ea typeface="+mj-lt"/>
                <a:cs typeface="+mj-lt"/>
              </a:rPr>
            </a:br>
            <a:r>
              <a:rPr lang="en-US" sz="2000" dirty="0">
                <a:ea typeface="+mj-lt"/>
                <a:cs typeface="+mj-lt"/>
              </a:rPr>
              <a:t>2014 </a:t>
            </a:r>
            <a:r>
              <a:rPr lang="en-US" sz="2000" dirty="0" err="1">
                <a:ea typeface="+mj-lt"/>
                <a:cs typeface="+mj-lt"/>
              </a:rPr>
              <a:t>wurden</a:t>
            </a:r>
            <a:r>
              <a:rPr lang="en-US" sz="2000" dirty="0">
                <a:ea typeface="+mj-lt"/>
                <a:cs typeface="+mj-lt"/>
              </a:rPr>
              <a:t> von Falstaff lediglich 3 Österreichische Gin (Reisetbauer, Vogl, Broger) unter den TOP Gin </a:t>
            </a:r>
            <a:r>
              <a:rPr lang="de-DE" sz="2000" dirty="0">
                <a:ea typeface="+mj-lt"/>
                <a:cs typeface="+mj-lt"/>
              </a:rPr>
              <a:t>gewertet</a:t>
            </a:r>
            <a:r>
              <a:rPr lang="en-US" sz="2000" dirty="0">
                <a:ea typeface="+mj-lt"/>
                <a:cs typeface="+mj-lt"/>
              </a:rPr>
              <a:t>;  Anfang 2019 hat </a:t>
            </a:r>
            <a:r>
              <a:rPr lang="de-AT" sz="2000" dirty="0">
                <a:ea typeface="+mj-lt"/>
                <a:cs typeface="+mj-lt"/>
              </a:rPr>
              <a:t>sich</a:t>
            </a:r>
            <a:r>
              <a:rPr lang="en-US" sz="2000" dirty="0">
                <a:ea typeface="+mj-lt"/>
                <a:cs typeface="+mj-lt"/>
              </a:rPr>
              <a:t> die </a:t>
            </a:r>
            <a:r>
              <a:rPr lang="de-AT" sz="2000" dirty="0">
                <a:ea typeface="+mj-lt"/>
                <a:cs typeface="+mj-lt"/>
              </a:rPr>
              <a:t>Anzahl</a:t>
            </a:r>
            <a:r>
              <a:rPr lang="en-US" sz="2000" dirty="0">
                <a:ea typeface="+mj-lt"/>
                <a:cs typeface="+mj-lt"/>
              </a:rPr>
              <a:t> auf 83 </a:t>
            </a:r>
            <a:r>
              <a:rPr lang="de-AT" sz="2000" dirty="0">
                <a:ea typeface="+mj-lt"/>
                <a:cs typeface="+mj-lt"/>
              </a:rPr>
              <a:t>heimische</a:t>
            </a:r>
            <a:r>
              <a:rPr lang="en-US" sz="2000" dirty="0">
                <a:ea typeface="+mj-lt"/>
                <a:cs typeface="+mj-lt"/>
              </a:rPr>
              <a:t> Gin </a:t>
            </a:r>
            <a:r>
              <a:rPr lang="de-AT" sz="2000" dirty="0">
                <a:ea typeface="+mj-lt"/>
                <a:cs typeface="+mj-lt"/>
              </a:rPr>
              <a:t>deutlich</a:t>
            </a:r>
            <a:r>
              <a:rPr lang="en-US" sz="2000" dirty="0">
                <a:ea typeface="+mj-lt"/>
                <a:cs typeface="+mj-lt"/>
              </a:rPr>
              <a:t> </a:t>
            </a:r>
            <a:r>
              <a:rPr lang="de-AT" sz="2000" dirty="0">
                <a:ea typeface="+mj-lt"/>
                <a:cs typeface="+mj-lt"/>
              </a:rPr>
              <a:t>erhöht</a:t>
            </a:r>
            <a:r>
              <a:rPr lang="en-US" sz="2000" dirty="0">
                <a:ea typeface="+mj-lt"/>
                <a:cs typeface="+mj-lt"/>
              </a:rPr>
              <a:t>; </a:t>
            </a:r>
            <a:r>
              <a:rPr lang="de-AT" sz="2000" dirty="0">
                <a:ea typeface="+mj-lt"/>
                <a:cs typeface="+mj-lt"/>
              </a:rPr>
              <a:t>aktuelle</a:t>
            </a:r>
            <a:r>
              <a:rPr lang="en-US" sz="2000" dirty="0">
                <a:ea typeface="+mj-lt"/>
                <a:cs typeface="+mj-lt"/>
              </a:rPr>
              <a:t> liegen wir bei 208 österreichischen Gin und ein Ende dieses Hypes ist nicht in Sicht.</a:t>
            </a:r>
            <a:br>
              <a:rPr lang="en-US" sz="2000" dirty="0">
                <a:ea typeface="+mj-lt"/>
                <a:cs typeface="+mj-lt"/>
              </a:rPr>
            </a:br>
            <a:r>
              <a:rPr lang="en-US" sz="1800" dirty="0">
                <a:ea typeface="+mj-lt"/>
                <a:cs typeface="+mj-lt"/>
              </a:rPr>
              <a:t> </a:t>
            </a:r>
            <a:br>
              <a:rPr lang="en-US" sz="1800" dirty="0">
                <a:ea typeface="+mj-lt"/>
                <a:cs typeface="+mj-lt"/>
              </a:rPr>
            </a:br>
            <a:r>
              <a:rPr lang="en-US" sz="1600" dirty="0">
                <a:ea typeface="+mj-lt"/>
                <a:cs typeface="+mj-lt"/>
              </a:rPr>
              <a:t>(Quelle: Erhard Ruthners Austro Spirits)</a:t>
            </a:r>
          </a:p>
        </p:txBody>
      </p:sp>
    </p:spTree>
    <p:extLst>
      <p:ext uri="{BB962C8B-B14F-4D97-AF65-F5344CB8AC3E}">
        <p14:creationId xmlns:p14="http://schemas.microsoft.com/office/powerpoint/2010/main" val="2312736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4BE363C-D238-4EDF-802A-64B858AEA73D}"/>
              </a:ext>
            </a:extLst>
          </p:cNvPr>
          <p:cNvPicPr>
            <a:picLocks noGrp="1" noChangeAspect="1"/>
          </p:cNvPicPr>
          <p:nvPr>
            <p:ph idx="1"/>
          </p:nvPr>
        </p:nvPicPr>
        <p:blipFill>
          <a:blip r:embed="rId2"/>
          <a:stretch>
            <a:fillRect/>
          </a:stretch>
        </p:blipFill>
        <p:spPr>
          <a:xfrm>
            <a:off x="8063795" y="-299"/>
            <a:ext cx="4130108" cy="6852998"/>
          </a:xfrm>
        </p:spPr>
      </p:pic>
      <p:sp>
        <p:nvSpPr>
          <p:cNvPr id="2" name="Textfeld 1"/>
          <p:cNvSpPr txBox="1"/>
          <p:nvPr/>
        </p:nvSpPr>
        <p:spPr>
          <a:xfrm>
            <a:off x="533399" y="4974302"/>
            <a:ext cx="6899563" cy="1323439"/>
          </a:xfrm>
          <a:prstGeom prst="rect">
            <a:avLst/>
          </a:prstGeom>
          <a:noFill/>
        </p:spPr>
        <p:txBody>
          <a:bodyPr wrap="square" rtlCol="0">
            <a:spAutoFit/>
          </a:bodyPr>
          <a:lstStyle/>
          <a:p>
            <a:r>
              <a:rPr lang="de-AT" sz="2000" dirty="0">
                <a:latin typeface="+mj-lt"/>
              </a:rPr>
              <a:t>Brau- und Brennmeister Arno Pauli hat sich im Sommer 2021 von seiner Brauerei getrennt und widmet sich verstärkt seiner Brennerei. Ein neues Layout und ein zeitgemäßer Internetauftritt sind sichtbare Zeichen dafür.</a:t>
            </a:r>
          </a:p>
        </p:txBody>
      </p:sp>
    </p:spTree>
    <p:extLst>
      <p:ext uri="{BB962C8B-B14F-4D97-AF65-F5344CB8AC3E}">
        <p14:creationId xmlns:p14="http://schemas.microsoft.com/office/powerpoint/2010/main" val="447281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4">
            <a:extLst>
              <a:ext uri="{FF2B5EF4-FFF2-40B4-BE49-F238E27FC236}">
                <a16:creationId xmlns:a16="http://schemas.microsoft.com/office/drawing/2014/main" id="{BD1EBEE9-FFE3-4C30-BF49-7DA23E9F40ED}"/>
              </a:ext>
            </a:extLst>
          </p:cNvPr>
          <p:cNvPicPr>
            <a:picLocks noChangeAspect="1"/>
          </p:cNvPicPr>
          <p:nvPr/>
        </p:nvPicPr>
        <p:blipFill rotWithShape="1">
          <a:blip r:embed="rId2"/>
          <a:srcRect l="15927" r="7960" b="1"/>
          <a:stretch/>
        </p:blipFill>
        <p:spPr>
          <a:xfrm>
            <a:off x="-24575" y="214847"/>
            <a:ext cx="6115121" cy="6445388"/>
          </a:xfrm>
          <a:prstGeom prst="rect">
            <a:avLst/>
          </a:prstGeom>
        </p:spPr>
      </p:pic>
      <p:pic>
        <p:nvPicPr>
          <p:cNvPr id="5" name="Picture 5">
            <a:extLst>
              <a:ext uri="{FF2B5EF4-FFF2-40B4-BE49-F238E27FC236}">
                <a16:creationId xmlns:a16="http://schemas.microsoft.com/office/drawing/2014/main" id="{09026DDB-4604-4FA5-8487-E8689CEA7883}"/>
              </a:ext>
            </a:extLst>
          </p:cNvPr>
          <p:cNvPicPr>
            <a:picLocks noChangeAspect="1"/>
          </p:cNvPicPr>
          <p:nvPr/>
        </p:nvPicPr>
        <p:blipFill rotWithShape="1">
          <a:blip r:embed="rId3"/>
          <a:srcRect r="4376" b="-2"/>
          <a:stretch/>
        </p:blipFill>
        <p:spPr>
          <a:xfrm>
            <a:off x="6096288" y="214848"/>
            <a:ext cx="6091533" cy="3315196"/>
          </a:xfrm>
          <a:prstGeom prst="rect">
            <a:avLst/>
          </a:prstGeom>
        </p:spPr>
      </p:pic>
      <p:sp>
        <p:nvSpPr>
          <p:cNvPr id="2" name="TextBox 1">
            <a:extLst>
              <a:ext uri="{FF2B5EF4-FFF2-40B4-BE49-F238E27FC236}">
                <a16:creationId xmlns:a16="http://schemas.microsoft.com/office/drawing/2014/main" id="{D461EBCF-ED67-41CC-B24E-0EC04888A3FF}"/>
              </a:ext>
            </a:extLst>
          </p:cNvPr>
          <p:cNvSpPr txBox="1"/>
          <p:nvPr/>
        </p:nvSpPr>
        <p:spPr>
          <a:xfrm>
            <a:off x="6416684" y="5029019"/>
            <a:ext cx="561910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rPr>
              <a:t>Die Brennerei Erber gilt als älteste Brennerei Tirols. 2018 ist mit dem "Brennhäusl" ein Schmuckstück geschaffen worden, das als Verkaufsraum, Schaubrennerei und </a:t>
            </a:r>
            <a:r>
              <a:rPr lang="en-US" sz="2000" dirty="0" err="1">
                <a:latin typeface="+mj-lt"/>
              </a:rPr>
              <a:t>Jausenstube</a:t>
            </a:r>
            <a:r>
              <a:rPr lang="en-US" sz="2000" dirty="0">
                <a:latin typeface="+mj-lt"/>
              </a:rPr>
              <a:t> </a:t>
            </a:r>
            <a:r>
              <a:rPr lang="en-US" sz="2000" dirty="0" err="1">
                <a:latin typeface="+mj-lt"/>
              </a:rPr>
              <a:t>mehrfach</a:t>
            </a:r>
            <a:r>
              <a:rPr lang="en-US" sz="2000" dirty="0">
                <a:latin typeface="+mj-lt"/>
              </a:rPr>
              <a:t> genutzt wird.</a:t>
            </a:r>
            <a:endParaRPr lang="en-US" sz="2000" dirty="0">
              <a:latin typeface="+mj-lt"/>
              <a:cs typeface="Calibri"/>
            </a:endParaRPr>
          </a:p>
        </p:txBody>
      </p:sp>
    </p:spTree>
    <p:extLst>
      <p:ext uri="{BB962C8B-B14F-4D97-AF65-F5344CB8AC3E}">
        <p14:creationId xmlns:p14="http://schemas.microsoft.com/office/powerpoint/2010/main" val="983010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A33E507-71D8-4032-88F5-C13DA88C1B1F}"/>
              </a:ext>
            </a:extLst>
          </p:cNvPr>
          <p:cNvPicPr>
            <a:picLocks noGrp="1" noChangeAspect="1"/>
          </p:cNvPicPr>
          <p:nvPr>
            <p:ph idx="1"/>
          </p:nvPr>
        </p:nvPicPr>
        <p:blipFill>
          <a:blip r:embed="rId2"/>
          <a:stretch>
            <a:fillRect/>
          </a:stretch>
        </p:blipFill>
        <p:spPr>
          <a:xfrm>
            <a:off x="69" y="-299"/>
            <a:ext cx="12191862" cy="5860960"/>
          </a:xfrm>
        </p:spPr>
      </p:pic>
      <p:sp>
        <p:nvSpPr>
          <p:cNvPr id="2" name="Textfeld 1"/>
          <p:cNvSpPr txBox="1"/>
          <p:nvPr/>
        </p:nvSpPr>
        <p:spPr>
          <a:xfrm>
            <a:off x="247650" y="6134100"/>
            <a:ext cx="11696700" cy="400110"/>
          </a:xfrm>
          <a:prstGeom prst="rect">
            <a:avLst/>
          </a:prstGeom>
          <a:noFill/>
        </p:spPr>
        <p:txBody>
          <a:bodyPr wrap="square" rtlCol="0">
            <a:spAutoFit/>
          </a:bodyPr>
          <a:lstStyle/>
          <a:p>
            <a:r>
              <a:rPr lang="de-AT" sz="2000" dirty="0">
                <a:latin typeface="+mj-lt"/>
              </a:rPr>
              <a:t>Seit 2016 ist Ulrich Steinbauer Betriebsführer. Er wird von seiner Mutter Maria tatkräftig unterstützt.</a:t>
            </a:r>
          </a:p>
        </p:txBody>
      </p:sp>
    </p:spTree>
    <p:extLst>
      <p:ext uri="{BB962C8B-B14F-4D97-AF65-F5344CB8AC3E}">
        <p14:creationId xmlns:p14="http://schemas.microsoft.com/office/powerpoint/2010/main" val="328309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22E74B-F3C6-4D77-9CCE-65782AE6A374}"/>
              </a:ext>
            </a:extLst>
          </p:cNvPr>
          <p:cNvSpPr>
            <a:spLocks noGrp="1"/>
          </p:cNvSpPr>
          <p:nvPr>
            <p:ph type="title"/>
          </p:nvPr>
        </p:nvSpPr>
        <p:spPr>
          <a:xfrm>
            <a:off x="394748" y="5372099"/>
            <a:ext cx="11601000" cy="1095375"/>
          </a:xfrm>
        </p:spPr>
        <p:txBody>
          <a:bodyPr vert="horz" lIns="91440" tIns="45720" rIns="91440" bIns="45720" rtlCol="0" anchor="ctr">
            <a:noAutofit/>
          </a:bodyPr>
          <a:lstStyle/>
          <a:p>
            <a:pPr marL="57150">
              <a:spcBef>
                <a:spcPts val="0"/>
              </a:spcBef>
              <a:spcAft>
                <a:spcPts val="600"/>
              </a:spcAft>
            </a:pPr>
            <a:r>
              <a:rPr lang="en-US" sz="2000" dirty="0">
                <a:ea typeface="+mj-lt"/>
                <a:cs typeface="+mj-lt"/>
              </a:rPr>
              <a:t>Am Hauerhof in Hauersdorf hat 2014 die nächste Generation das Ruder übernommen. Christine und Karl helfen noch tatkräftig mit. Die neue Homepage trägt schon die Handschrift der Betriebsnachfolger Maria und Bernhard.</a:t>
            </a:r>
            <a:endParaRPr lang="en-US" sz="2000" dirty="0"/>
          </a:p>
        </p:txBody>
      </p:sp>
      <p:pic>
        <p:nvPicPr>
          <p:cNvPr id="4" name="Picture 4">
            <a:extLst>
              <a:ext uri="{FF2B5EF4-FFF2-40B4-BE49-F238E27FC236}">
                <a16:creationId xmlns:a16="http://schemas.microsoft.com/office/drawing/2014/main" id="{2921FFFB-975E-414C-A3F9-17CAE8080B76}"/>
              </a:ext>
            </a:extLst>
          </p:cNvPr>
          <p:cNvPicPr>
            <a:picLocks noChangeAspect="1"/>
          </p:cNvPicPr>
          <p:nvPr/>
        </p:nvPicPr>
        <p:blipFill rotWithShape="1">
          <a:blip r:embed="rId2"/>
          <a:srcRect t="8949" b="2188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730339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E9C361F-4503-4B53-A25E-9D039805785E}"/>
              </a:ext>
            </a:extLst>
          </p:cNvPr>
          <p:cNvPicPr>
            <a:picLocks noGrp="1" noChangeAspect="1"/>
          </p:cNvPicPr>
          <p:nvPr>
            <p:ph idx="1"/>
          </p:nvPr>
        </p:nvPicPr>
        <p:blipFill>
          <a:blip r:embed="rId2"/>
          <a:stretch>
            <a:fillRect/>
          </a:stretch>
        </p:blipFill>
        <p:spPr>
          <a:xfrm>
            <a:off x="4561209" y="359134"/>
            <a:ext cx="7224639" cy="6047866"/>
          </a:xfrm>
        </p:spPr>
      </p:pic>
      <p:sp>
        <p:nvSpPr>
          <p:cNvPr id="2" name="Textfeld 1"/>
          <p:cNvSpPr txBox="1"/>
          <p:nvPr/>
        </p:nvSpPr>
        <p:spPr>
          <a:xfrm>
            <a:off x="438150" y="2005795"/>
            <a:ext cx="3457575" cy="4401205"/>
          </a:xfrm>
          <a:prstGeom prst="rect">
            <a:avLst/>
          </a:prstGeom>
          <a:noFill/>
        </p:spPr>
        <p:txBody>
          <a:bodyPr wrap="square" rtlCol="0">
            <a:spAutoFit/>
          </a:bodyPr>
          <a:lstStyle/>
          <a:p>
            <a:r>
              <a:rPr lang="de-AT" sz="2000" dirty="0">
                <a:latin typeface="+mj-lt"/>
              </a:rPr>
              <a:t>Einen nahtlosen Übergang und die Fortsetzung der Erfolgsserie scheint es in Seppelbauers Obstparadies in Pittersberg bei Amstetten zu geben.</a:t>
            </a:r>
          </a:p>
          <a:p>
            <a:r>
              <a:rPr lang="de-AT" sz="2000" dirty="0">
                <a:latin typeface="+mj-lt"/>
              </a:rPr>
              <a:t>Mit seinem „Prime of Life“ – Gin, den er erstmals 2012 auf den Markt brachte, seinem Sloe Gin und dem Amstettener Stadtluft – Gin hat Jürgen Datzberger zahlreiche Prämierungen erzielt und rührt auch als Whiskybrenner in der  der Bar Szene kräftig um.</a:t>
            </a:r>
          </a:p>
        </p:txBody>
      </p:sp>
    </p:spTree>
    <p:extLst>
      <p:ext uri="{BB962C8B-B14F-4D97-AF65-F5344CB8AC3E}">
        <p14:creationId xmlns:p14="http://schemas.microsoft.com/office/powerpoint/2010/main" val="1516945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A7903F3-34D0-4090-AAFC-FBC03A4E4B40}"/>
              </a:ext>
            </a:extLst>
          </p:cNvPr>
          <p:cNvPicPr>
            <a:picLocks noChangeAspect="1"/>
          </p:cNvPicPr>
          <p:nvPr/>
        </p:nvPicPr>
        <p:blipFill>
          <a:blip r:embed="rId2"/>
          <a:stretch>
            <a:fillRect/>
          </a:stretch>
        </p:blipFill>
        <p:spPr>
          <a:xfrm>
            <a:off x="5558287" y="389627"/>
            <a:ext cx="6150633" cy="6150633"/>
          </a:xfrm>
          <a:prstGeom prst="rect">
            <a:avLst/>
          </a:prstGeom>
        </p:spPr>
      </p:pic>
      <p:sp>
        <p:nvSpPr>
          <p:cNvPr id="3" name="Textfeld 2"/>
          <p:cNvSpPr txBox="1"/>
          <p:nvPr/>
        </p:nvSpPr>
        <p:spPr>
          <a:xfrm>
            <a:off x="466725" y="4188716"/>
            <a:ext cx="4410075" cy="2246769"/>
          </a:xfrm>
          <a:prstGeom prst="rect">
            <a:avLst/>
          </a:prstGeom>
          <a:noFill/>
        </p:spPr>
        <p:txBody>
          <a:bodyPr wrap="square" rtlCol="0">
            <a:spAutoFit/>
          </a:bodyPr>
          <a:lstStyle/>
          <a:p>
            <a:r>
              <a:rPr lang="de-AT" sz="2000" dirty="0" err="1">
                <a:latin typeface="+mj-lt"/>
              </a:rPr>
              <a:t>Gatterers</a:t>
            </a:r>
            <a:r>
              <a:rPr lang="de-AT" sz="2000" dirty="0">
                <a:latin typeface="+mj-lt"/>
              </a:rPr>
              <a:t> Hofladen liegt am Tor zum Dirndltal und bietet ein umfangreiches Sortiment an Aufstrichen, Brot-, Fleisch- und Dirndlprodukten, Säften, Mosten, Likören und Edelbränden. Für Letztere ist seit einigen Jahren Schwiegersohn Michael Stern verantwortlich. </a:t>
            </a:r>
          </a:p>
        </p:txBody>
      </p:sp>
    </p:spTree>
    <p:extLst>
      <p:ext uri="{BB962C8B-B14F-4D97-AF65-F5344CB8AC3E}">
        <p14:creationId xmlns:p14="http://schemas.microsoft.com/office/powerpoint/2010/main" val="134256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8153400" y="818457"/>
            <a:ext cx="3322317" cy="5017460"/>
          </a:xfrm>
        </p:spPr>
        <p:txBody>
          <a:bodyPr vert="horz" lIns="91440" tIns="45720" rIns="91440" bIns="45720" rtlCol="0" anchor="b">
            <a:normAutofit/>
          </a:bodyPr>
          <a:lstStyle/>
          <a:p>
            <a:pPr algn="ctr"/>
            <a:r>
              <a:rPr lang="en-US" sz="2800" kern="1200" dirty="0"/>
              <a:t>Am</a:t>
            </a:r>
            <a:br>
              <a:rPr lang="en-US" sz="2800" kern="1200" dirty="0"/>
            </a:br>
            <a:r>
              <a:rPr lang="en-US" sz="2800" kern="1200" dirty="0"/>
              <a:t>29. April 2012, dem Tag des </a:t>
            </a:r>
            <a:r>
              <a:rPr lang="en-US" sz="2800" kern="1200" dirty="0" err="1"/>
              <a:t>Mostes</a:t>
            </a:r>
            <a:r>
              <a:rPr lang="en-US" sz="2800" kern="1200" dirty="0"/>
              <a:t>, </a:t>
            </a:r>
            <a:r>
              <a:rPr lang="en-US" sz="2800" kern="1200" dirty="0" err="1"/>
              <a:t>startet</a:t>
            </a:r>
            <a:br>
              <a:rPr lang="en-US" sz="2800" kern="1200" dirty="0"/>
            </a:br>
            <a:r>
              <a:rPr lang="en-US" sz="2800" kern="1200" dirty="0" err="1"/>
              <a:t>meine</a:t>
            </a:r>
            <a:r>
              <a:rPr lang="en-US" sz="2800" kern="1200" dirty="0"/>
              <a:t> </a:t>
            </a:r>
            <a:r>
              <a:rPr lang="en-US" sz="2800" kern="1200" dirty="0" err="1"/>
              <a:t>Schnopsroas</a:t>
            </a:r>
            <a:r>
              <a:rPr lang="en-US" sz="2800" kern="1200" dirty="0"/>
              <a:t> </a:t>
            </a:r>
            <a:r>
              <a:rPr lang="en-US" sz="2800" kern="1200" dirty="0" err="1"/>
              <a:t>durch</a:t>
            </a:r>
            <a:r>
              <a:rPr lang="en-US" sz="2800" kern="1200" dirty="0"/>
              <a:t> </a:t>
            </a:r>
            <a:r>
              <a:rPr lang="en-US" sz="2800" kern="1200" dirty="0" err="1"/>
              <a:t>Österreich</a:t>
            </a:r>
            <a:r>
              <a:rPr lang="en-US" sz="2800" kern="1200" dirty="0"/>
              <a:t>.</a:t>
            </a:r>
            <a:endParaRPr lang="en-US" sz="2800" dirty="0"/>
          </a:p>
        </p:txBody>
      </p:sp>
      <p:pic>
        <p:nvPicPr>
          <p:cNvPr id="4" name="Picture 4">
            <a:extLst>
              <a:ext uri="{FF2B5EF4-FFF2-40B4-BE49-F238E27FC236}">
                <a16:creationId xmlns:a16="http://schemas.microsoft.com/office/drawing/2014/main" id="{9D9ADB7C-7FBE-4B1B-84EE-1E7AB84C2C23}"/>
              </a:ext>
            </a:extLst>
          </p:cNvPr>
          <p:cNvPicPr>
            <a:picLocks noGrp="1" noChangeAspect="1"/>
          </p:cNvPicPr>
          <p:nvPr>
            <p:ph idx="1"/>
          </p:nvPr>
        </p:nvPicPr>
        <p:blipFill>
          <a:blip r:embed="rId2"/>
          <a:stretch>
            <a:fillRect/>
          </a:stretch>
        </p:blipFill>
        <p:spPr>
          <a:xfrm>
            <a:off x="831299" y="1115936"/>
            <a:ext cx="6134624" cy="4611750"/>
          </a:xfrm>
          <a:prstGeom prst="rect">
            <a:avLst/>
          </a:prstGeom>
        </p:spPr>
      </p:pic>
      <p:cxnSp>
        <p:nvCxnSpPr>
          <p:cNvPr id="18" name="Straight Connector 17">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69901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66B6A22C-0CFC-4029-8CF0-78DD8D71335B}"/>
              </a:ext>
            </a:extLst>
          </p:cNvPr>
          <p:cNvSpPr>
            <a:spLocks noGrp="1"/>
          </p:cNvSpPr>
          <p:nvPr>
            <p:ph type="title"/>
          </p:nvPr>
        </p:nvSpPr>
        <p:spPr>
          <a:xfrm>
            <a:off x="8554701" y="4476749"/>
            <a:ext cx="3184873" cy="1328137"/>
          </a:xfrm>
        </p:spPr>
        <p:txBody>
          <a:bodyPr vert="horz" lIns="91440" tIns="45720" rIns="91440" bIns="45720" rtlCol="0" anchor="b">
            <a:normAutofit/>
          </a:bodyPr>
          <a:lstStyle/>
          <a:p>
            <a:r>
              <a:rPr lang="en-US" sz="2000" dirty="0"/>
              <a:t>Im Oktober 2021 eröffnet die Familie Gatterer einen Selbstbedienungsladen in Ober Grafendorf</a:t>
            </a:r>
            <a:endParaRPr lang="en-US" sz="2000" dirty="0">
              <a:cs typeface="Calibri Light"/>
            </a:endParaRPr>
          </a:p>
        </p:txBody>
      </p:sp>
      <p:sp>
        <p:nvSpPr>
          <p:cNvPr id="44"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Shape 47">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pic>
        <p:nvPicPr>
          <p:cNvPr id="4" name="Picture 4">
            <a:extLst>
              <a:ext uri="{FF2B5EF4-FFF2-40B4-BE49-F238E27FC236}">
                <a16:creationId xmlns:a16="http://schemas.microsoft.com/office/drawing/2014/main" id="{B72782EC-98F7-4A52-BE89-3798AC7E50C5}"/>
              </a:ext>
            </a:extLst>
          </p:cNvPr>
          <p:cNvPicPr>
            <a:picLocks noChangeAspect="1"/>
          </p:cNvPicPr>
          <p:nvPr/>
        </p:nvPicPr>
        <p:blipFill rotWithShape="1">
          <a:blip r:embed="rId2"/>
          <a:srcRect t="17196" r="-1" b="-1"/>
          <a:stretch/>
        </p:blipFill>
        <p:spPr>
          <a:xfrm>
            <a:off x="1803386" y="2403851"/>
            <a:ext cx="4568840" cy="3145046"/>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extLst>
      <p:ext uri="{BB962C8B-B14F-4D97-AF65-F5344CB8AC3E}">
        <p14:creationId xmlns:p14="http://schemas.microsoft.com/office/powerpoint/2010/main" val="632415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01B3CC-B49F-4CE0-B198-228D1D428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Picture 4">
            <a:extLst>
              <a:ext uri="{FF2B5EF4-FFF2-40B4-BE49-F238E27FC236}">
                <a16:creationId xmlns:a16="http://schemas.microsoft.com/office/drawing/2014/main" id="{B0294A14-0163-4A74-9256-29656C58A17D}"/>
              </a:ext>
            </a:extLst>
          </p:cNvPr>
          <p:cNvPicPr>
            <a:picLocks noChangeAspect="1"/>
          </p:cNvPicPr>
          <p:nvPr/>
        </p:nvPicPr>
        <p:blipFill rotWithShape="1">
          <a:blip r:embed="rId2"/>
          <a:srcRect l="27984" r="10024" b="-1"/>
          <a:stretch/>
        </p:blipFill>
        <p:spPr>
          <a:xfrm>
            <a:off x="120451" y="-3527"/>
            <a:ext cx="5312125" cy="6865048"/>
          </a:xfrm>
          <a:prstGeom prst="rect">
            <a:avLst/>
          </a:prstGeom>
        </p:spPr>
      </p:pic>
      <p:sp>
        <p:nvSpPr>
          <p:cNvPr id="2" name="Textfeld 1"/>
          <p:cNvSpPr txBox="1"/>
          <p:nvPr/>
        </p:nvSpPr>
        <p:spPr>
          <a:xfrm>
            <a:off x="7229475" y="3562350"/>
            <a:ext cx="4772025" cy="2862322"/>
          </a:xfrm>
          <a:prstGeom prst="rect">
            <a:avLst/>
          </a:prstGeom>
          <a:noFill/>
        </p:spPr>
        <p:txBody>
          <a:bodyPr wrap="square" rtlCol="0">
            <a:spAutoFit/>
          </a:bodyPr>
          <a:lstStyle/>
          <a:p>
            <a:r>
              <a:rPr lang="de-AT" sz="2000" dirty="0">
                <a:latin typeface="+mj-lt"/>
              </a:rPr>
              <a:t>2018 hat Jakob Mayer das „Haus der Elsbeere“ übernommen. Als Brennmeister folgt er seiner Mutter Veronika nach und brennt basierend auf dem Maria </a:t>
            </a:r>
            <a:r>
              <a:rPr lang="de-AT" sz="2000" dirty="0" err="1">
                <a:latin typeface="+mj-lt"/>
              </a:rPr>
              <a:t>Theresianischen</a:t>
            </a:r>
            <a:r>
              <a:rPr lang="de-AT" sz="2000" dirty="0">
                <a:latin typeface="+mj-lt"/>
              </a:rPr>
              <a:t> Brennrecht verschiedene Obstsorten und natürlich auch die Wildfrucht Elsbeere. Sein Vater Norbert ist als Vereinsobmann der </a:t>
            </a:r>
            <a:r>
              <a:rPr lang="de-AT" sz="2000" dirty="0" err="1">
                <a:latin typeface="+mj-lt"/>
              </a:rPr>
              <a:t>Elsbeerregion</a:t>
            </a:r>
            <a:r>
              <a:rPr lang="de-AT" sz="2000" dirty="0">
                <a:latin typeface="+mj-lt"/>
              </a:rPr>
              <a:t> sehr verbunden.</a:t>
            </a:r>
          </a:p>
        </p:txBody>
      </p:sp>
    </p:spTree>
    <p:extLst>
      <p:ext uri="{BB962C8B-B14F-4D97-AF65-F5344CB8AC3E}">
        <p14:creationId xmlns:p14="http://schemas.microsoft.com/office/powerpoint/2010/main" val="3655772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B18DA17-FBFF-4FFD-820D-49FF8F295EA9}"/>
              </a:ext>
            </a:extLst>
          </p:cNvPr>
          <p:cNvSpPr txBox="1"/>
          <p:nvPr/>
        </p:nvSpPr>
        <p:spPr>
          <a:xfrm>
            <a:off x="545508" y="3429000"/>
            <a:ext cx="342770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j-lt"/>
              </a:rPr>
              <a:t>Robert </a:t>
            </a:r>
            <a:r>
              <a:rPr lang="en-US" sz="2000" dirty="0" err="1">
                <a:latin typeface="+mj-lt"/>
              </a:rPr>
              <a:t>ist</a:t>
            </a:r>
            <a:r>
              <a:rPr lang="en-US" sz="2000" dirty="0">
                <a:latin typeface="+mj-lt"/>
              </a:rPr>
              <a:t> der </a:t>
            </a:r>
            <a:r>
              <a:rPr lang="en-US" sz="2000" dirty="0" err="1">
                <a:latin typeface="+mj-lt"/>
              </a:rPr>
              <a:t>jüngste</a:t>
            </a:r>
            <a:r>
              <a:rPr lang="en-US" sz="2000" dirty="0">
                <a:latin typeface="+mj-lt"/>
              </a:rPr>
              <a:t> Sohn von Anneliese und Herbert Hansinger. Mit </a:t>
            </a:r>
            <a:r>
              <a:rPr lang="en-US" sz="2000" dirty="0" err="1">
                <a:latin typeface="+mj-lt"/>
              </a:rPr>
              <a:t>einer</a:t>
            </a:r>
            <a:r>
              <a:rPr lang="en-US" sz="2000" dirty="0">
                <a:latin typeface="+mj-lt"/>
              </a:rPr>
              <a:t> </a:t>
            </a:r>
            <a:r>
              <a:rPr lang="en-US" sz="2000" dirty="0" err="1">
                <a:latin typeface="+mj-lt"/>
              </a:rPr>
              <a:t>neuen</a:t>
            </a:r>
            <a:r>
              <a:rPr lang="en-US" sz="2000" dirty="0">
                <a:latin typeface="+mj-lt"/>
              </a:rPr>
              <a:t> </a:t>
            </a:r>
            <a:r>
              <a:rPr lang="en-US" sz="2000" dirty="0" err="1">
                <a:latin typeface="+mj-lt"/>
              </a:rPr>
              <a:t>Brennanlage</a:t>
            </a:r>
            <a:r>
              <a:rPr lang="en-US" sz="2000" dirty="0">
                <a:latin typeface="+mj-lt"/>
              </a:rPr>
              <a:t> hat er </a:t>
            </a:r>
            <a:r>
              <a:rPr lang="en-US" sz="2000" dirty="0" err="1">
                <a:latin typeface="+mj-lt"/>
              </a:rPr>
              <a:t>bereits</a:t>
            </a:r>
            <a:r>
              <a:rPr lang="en-US" sz="2000" dirty="0">
                <a:latin typeface="+mj-lt"/>
              </a:rPr>
              <a:t> </a:t>
            </a:r>
            <a:r>
              <a:rPr lang="en-US" sz="2000" dirty="0" err="1">
                <a:latin typeface="+mj-lt"/>
              </a:rPr>
              <a:t>sehr</a:t>
            </a:r>
            <a:r>
              <a:rPr lang="en-US" sz="2000" dirty="0">
                <a:latin typeface="+mj-lt"/>
              </a:rPr>
              <a:t> </a:t>
            </a:r>
            <a:r>
              <a:rPr lang="en-US" sz="2000" dirty="0" err="1">
                <a:latin typeface="+mj-lt"/>
              </a:rPr>
              <a:t>gute</a:t>
            </a:r>
            <a:r>
              <a:rPr lang="en-US" sz="2000" dirty="0">
                <a:latin typeface="+mj-lt"/>
              </a:rPr>
              <a:t> Produkte,</a:t>
            </a:r>
          </a:p>
          <a:p>
            <a:r>
              <a:rPr lang="en-US" sz="2000" dirty="0" err="1">
                <a:latin typeface="+mj-lt"/>
              </a:rPr>
              <a:t>einen</a:t>
            </a:r>
            <a:r>
              <a:rPr lang="en-US" sz="2000" dirty="0">
                <a:latin typeface="+mj-lt"/>
              </a:rPr>
              <a:t> </a:t>
            </a:r>
            <a:r>
              <a:rPr lang="en-US" sz="2000" dirty="0" err="1">
                <a:latin typeface="+mj-lt"/>
              </a:rPr>
              <a:t>vorzüglichen</a:t>
            </a:r>
            <a:r>
              <a:rPr lang="en-US" sz="2000" dirty="0">
                <a:latin typeface="+mj-lt"/>
              </a:rPr>
              <a:t> Gin, </a:t>
            </a:r>
            <a:r>
              <a:rPr lang="en-US" sz="2000" dirty="0" err="1">
                <a:latin typeface="+mj-lt"/>
              </a:rPr>
              <a:t>einen</a:t>
            </a:r>
            <a:r>
              <a:rPr lang="en-US" sz="2000" dirty="0">
                <a:latin typeface="+mj-lt"/>
              </a:rPr>
              <a:t> </a:t>
            </a:r>
            <a:r>
              <a:rPr lang="en-US" sz="2000" dirty="0" err="1">
                <a:latin typeface="+mj-lt"/>
              </a:rPr>
              <a:t>betörenden</a:t>
            </a:r>
            <a:r>
              <a:rPr lang="en-US" sz="2000" dirty="0">
                <a:latin typeface="+mj-lt"/>
              </a:rPr>
              <a:t> Absinth und </a:t>
            </a:r>
            <a:r>
              <a:rPr lang="en-US" sz="2000" dirty="0" err="1">
                <a:latin typeface="+mj-lt"/>
              </a:rPr>
              <a:t>einen</a:t>
            </a:r>
            <a:r>
              <a:rPr lang="en-US" sz="2000" dirty="0">
                <a:latin typeface="+mj-lt"/>
              </a:rPr>
              <a:t> </a:t>
            </a:r>
            <a:r>
              <a:rPr lang="en-US" sz="2000" dirty="0" err="1">
                <a:latin typeface="+mj-lt"/>
              </a:rPr>
              <a:t>vielschichtigen</a:t>
            </a:r>
            <a:r>
              <a:rPr lang="en-US" sz="2000" dirty="0">
                <a:latin typeface="+mj-lt"/>
              </a:rPr>
              <a:t> </a:t>
            </a:r>
            <a:r>
              <a:rPr lang="en-US" sz="2000" dirty="0" err="1">
                <a:latin typeface="+mj-lt"/>
              </a:rPr>
              <a:t>Patxaran</a:t>
            </a:r>
            <a:r>
              <a:rPr lang="en-US" sz="2000" dirty="0">
                <a:latin typeface="+mj-lt"/>
              </a:rPr>
              <a:t> (</a:t>
            </a:r>
            <a:r>
              <a:rPr lang="en-US" sz="2000" dirty="0" err="1">
                <a:latin typeface="+mj-lt"/>
              </a:rPr>
              <a:t>Schlehenlikör</a:t>
            </a:r>
            <a:r>
              <a:rPr lang="en-US" sz="2000" dirty="0">
                <a:latin typeface="+mj-lt"/>
              </a:rPr>
              <a:t> </a:t>
            </a:r>
            <a:r>
              <a:rPr lang="en-US" sz="2000" dirty="0" err="1">
                <a:latin typeface="+mj-lt"/>
              </a:rPr>
              <a:t>nach</a:t>
            </a:r>
            <a:r>
              <a:rPr lang="en-US" sz="2000" dirty="0">
                <a:latin typeface="+mj-lt"/>
              </a:rPr>
              <a:t> </a:t>
            </a:r>
            <a:r>
              <a:rPr lang="en-US" sz="2000" dirty="0" err="1">
                <a:latin typeface="+mj-lt"/>
              </a:rPr>
              <a:t>spanischem</a:t>
            </a:r>
            <a:r>
              <a:rPr lang="en-US" sz="2000" dirty="0">
                <a:latin typeface="+mj-lt"/>
              </a:rPr>
              <a:t> </a:t>
            </a:r>
            <a:r>
              <a:rPr lang="en-US" sz="2000" dirty="0" err="1">
                <a:latin typeface="+mj-lt"/>
              </a:rPr>
              <a:t>Vorbild</a:t>
            </a:r>
            <a:r>
              <a:rPr lang="en-US" sz="2000" dirty="0">
                <a:latin typeface="+mj-lt"/>
              </a:rPr>
              <a:t>) </a:t>
            </a:r>
            <a:r>
              <a:rPr lang="en-US" sz="2000" dirty="0" err="1">
                <a:latin typeface="+mj-lt"/>
              </a:rPr>
              <a:t>kreiert</a:t>
            </a:r>
            <a:r>
              <a:rPr lang="en-US" sz="2000" dirty="0">
                <a:latin typeface="+mj-lt"/>
              </a:rPr>
              <a:t>. </a:t>
            </a:r>
          </a:p>
        </p:txBody>
      </p:sp>
      <p:pic>
        <p:nvPicPr>
          <p:cNvPr id="3" name="Grafik 2">
            <a:extLst>
              <a:ext uri="{FF2B5EF4-FFF2-40B4-BE49-F238E27FC236}">
                <a16:creationId xmlns:a16="http://schemas.microsoft.com/office/drawing/2014/main" id="{D5616C0F-85E5-4009-9830-A617A078A1A5}"/>
              </a:ext>
            </a:extLst>
          </p:cNvPr>
          <p:cNvPicPr>
            <a:picLocks noChangeAspect="1"/>
          </p:cNvPicPr>
          <p:nvPr/>
        </p:nvPicPr>
        <p:blipFill>
          <a:blip r:embed="rId2"/>
          <a:stretch>
            <a:fillRect/>
          </a:stretch>
        </p:blipFill>
        <p:spPr>
          <a:xfrm>
            <a:off x="4713588" y="1195754"/>
            <a:ext cx="7010400" cy="5257800"/>
          </a:xfrm>
          <a:prstGeom prst="rect">
            <a:avLst/>
          </a:prstGeom>
        </p:spPr>
      </p:pic>
    </p:spTree>
    <p:extLst>
      <p:ext uri="{BB962C8B-B14F-4D97-AF65-F5344CB8AC3E}">
        <p14:creationId xmlns:p14="http://schemas.microsoft.com/office/powerpoint/2010/main" val="2871550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6B875A3-2BDF-4558-A7D4-F81AC5E90F69}"/>
              </a:ext>
            </a:extLst>
          </p:cNvPr>
          <p:cNvSpPr>
            <a:spLocks noGrp="1"/>
          </p:cNvSpPr>
          <p:nvPr>
            <p:ph type="title"/>
          </p:nvPr>
        </p:nvSpPr>
        <p:spPr>
          <a:xfrm>
            <a:off x="516568" y="3150287"/>
            <a:ext cx="4369758" cy="3162707"/>
          </a:xfrm>
        </p:spPr>
        <p:txBody>
          <a:bodyPr vert="horz" lIns="91440" tIns="45720" rIns="91440" bIns="45720" rtlCol="0" anchor="b">
            <a:noAutofit/>
          </a:bodyPr>
          <a:lstStyle/>
          <a:p>
            <a:r>
              <a:rPr lang="en-US" sz="2000" dirty="0">
                <a:ea typeface="+mj-lt"/>
                <a:cs typeface="+mj-lt"/>
              </a:rPr>
              <a:t>Ende 2018 hat Markus </a:t>
            </a:r>
            <a:r>
              <a:rPr lang="en-US" sz="2000" dirty="0" err="1">
                <a:ea typeface="+mj-lt"/>
                <a:cs typeface="+mj-lt"/>
              </a:rPr>
              <a:t>Rambach</a:t>
            </a:r>
            <a:r>
              <a:rPr lang="en-US" sz="2000" dirty="0">
                <a:ea typeface="+mj-lt"/>
                <a:cs typeface="+mj-lt"/>
              </a:rPr>
              <a:t> </a:t>
            </a:r>
            <a:r>
              <a:rPr lang="de-AT" sz="2000" dirty="0">
                <a:ea typeface="+mj-lt"/>
                <a:cs typeface="+mj-lt"/>
              </a:rPr>
              <a:t>mit</a:t>
            </a:r>
            <a:r>
              <a:rPr lang="en-US" sz="2000" dirty="0">
                <a:ea typeface="+mj-lt"/>
                <a:cs typeface="+mj-lt"/>
              </a:rPr>
              <a:t> seinen MAAN Spirituosen den Schritt in die Selbstständigkeit gewagt. In der Brennerszene ist er kein unbekannter, war er doch 13 Jahre in der Freihof Destillerie als Qualitätsmanager tätig. Der </a:t>
            </a:r>
            <a:r>
              <a:rPr lang="en-US" sz="2000" dirty="0" err="1">
                <a:ea typeface="+mj-lt"/>
                <a:cs typeface="+mj-lt"/>
              </a:rPr>
              <a:t>Qualität</a:t>
            </a:r>
            <a:r>
              <a:rPr lang="en-US" sz="2000" dirty="0">
                <a:ea typeface="+mj-lt"/>
                <a:cs typeface="+mj-lt"/>
              </a:rPr>
              <a:t> </a:t>
            </a:r>
            <a:r>
              <a:rPr lang="en-US" sz="2000" dirty="0" err="1">
                <a:ea typeface="+mj-lt"/>
                <a:cs typeface="+mj-lt"/>
              </a:rPr>
              <a:t>verschreibt</a:t>
            </a:r>
            <a:r>
              <a:rPr lang="en-US" sz="2000" dirty="0">
                <a:ea typeface="+mj-lt"/>
                <a:cs typeface="+mj-lt"/>
              </a:rPr>
              <a:t> </a:t>
            </a:r>
            <a:r>
              <a:rPr lang="en-US" sz="2000" dirty="0" err="1">
                <a:ea typeface="+mj-lt"/>
                <a:cs typeface="+mj-lt"/>
              </a:rPr>
              <a:t>er</a:t>
            </a:r>
            <a:r>
              <a:rPr lang="en-US" sz="2000" dirty="0">
                <a:ea typeface="+mj-lt"/>
                <a:cs typeface="+mj-lt"/>
              </a:rPr>
              <a:t> </a:t>
            </a:r>
            <a:r>
              <a:rPr lang="en-US" sz="2000" dirty="0" err="1">
                <a:ea typeface="+mj-lt"/>
                <a:cs typeface="+mj-lt"/>
              </a:rPr>
              <a:t>sich</a:t>
            </a:r>
            <a:r>
              <a:rPr lang="en-US" sz="2000" dirty="0">
                <a:ea typeface="+mj-lt"/>
                <a:cs typeface="+mj-lt"/>
              </a:rPr>
              <a:t> </a:t>
            </a:r>
            <a:r>
              <a:rPr lang="en-US" sz="2000" dirty="0" err="1">
                <a:ea typeface="+mj-lt"/>
                <a:cs typeface="+mj-lt"/>
              </a:rPr>
              <a:t>weiterhin</a:t>
            </a:r>
            <a:r>
              <a:rPr lang="en-US" sz="2000" dirty="0">
                <a:ea typeface="+mj-lt"/>
                <a:cs typeface="+mj-lt"/>
              </a:rPr>
              <a:t>, </a:t>
            </a:r>
            <a:r>
              <a:rPr lang="en-US" sz="2000" dirty="0" err="1">
                <a:ea typeface="+mj-lt"/>
                <a:cs typeface="+mj-lt"/>
              </a:rPr>
              <a:t>als</a:t>
            </a:r>
            <a:r>
              <a:rPr lang="en-US" sz="2000" dirty="0">
                <a:ea typeface="+mj-lt"/>
                <a:cs typeface="+mj-lt"/>
              </a:rPr>
              <a:t> Brennmeister seiner </a:t>
            </a:r>
            <a:r>
              <a:rPr lang="en-US" sz="2000" dirty="0" err="1">
                <a:ea typeface="+mj-lt"/>
                <a:cs typeface="+mj-lt"/>
              </a:rPr>
              <a:t>Destillerie</a:t>
            </a:r>
            <a:r>
              <a:rPr lang="en-US" sz="2000" dirty="0">
                <a:ea typeface="+mj-lt"/>
                <a:cs typeface="+mj-lt"/>
              </a:rPr>
              <a:t> in Alberschwende und Leiter des Qualitätsmanagements der 11er Nahrungsmittel GmbH.  </a:t>
            </a:r>
            <a:endParaRPr lang="en-US" sz="2000" dirty="0">
              <a:cs typeface="Calibri Light"/>
            </a:endParaRP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2F5A9118-62D5-49E3-AABC-83E83D8C32C2}"/>
              </a:ext>
            </a:extLst>
          </p:cNvPr>
          <p:cNvPicPr>
            <a:picLocks noChangeAspect="1"/>
          </p:cNvPicPr>
          <p:nvPr/>
        </p:nvPicPr>
        <p:blipFill rotWithShape="1">
          <a:blip r:embed="rId2"/>
          <a:srcRect t="3005" r="2" b="1574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5686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71DBD2-3B77-4A79-B20B-A2B1EBBE1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D94CD5A-DFA9-4697-95A8-A758FBF5E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E3B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a:extLst>
              <a:ext uri="{FF2B5EF4-FFF2-40B4-BE49-F238E27FC236}">
                <a16:creationId xmlns:a16="http://schemas.microsoft.com/office/drawing/2014/main" id="{723DF9AC-D1B2-4C90-8E41-8CA71AB18C84}"/>
              </a:ext>
            </a:extLst>
          </p:cNvPr>
          <p:cNvPicPr>
            <a:picLocks noChangeAspect="1"/>
          </p:cNvPicPr>
          <p:nvPr/>
        </p:nvPicPr>
        <p:blipFill rotWithShape="1">
          <a:blip r:embed="rId2"/>
          <a:srcRect t="6181" b="16041"/>
          <a:stretch/>
        </p:blipFill>
        <p:spPr>
          <a:xfrm>
            <a:off x="470940" y="470939"/>
            <a:ext cx="5717154" cy="5916122"/>
          </a:xfrm>
          <a:prstGeom prst="rect">
            <a:avLst/>
          </a:prstGeom>
        </p:spPr>
      </p:pic>
      <p:sp>
        <p:nvSpPr>
          <p:cNvPr id="3" name="Textfeld 2"/>
          <p:cNvSpPr txBox="1"/>
          <p:nvPr/>
        </p:nvSpPr>
        <p:spPr>
          <a:xfrm>
            <a:off x="7185034" y="3727877"/>
            <a:ext cx="4010025" cy="2246769"/>
          </a:xfrm>
          <a:prstGeom prst="rect">
            <a:avLst/>
          </a:prstGeom>
          <a:noFill/>
        </p:spPr>
        <p:txBody>
          <a:bodyPr wrap="square" rtlCol="0">
            <a:spAutoFit/>
          </a:bodyPr>
          <a:lstStyle/>
          <a:p>
            <a:r>
              <a:rPr lang="de-AT" sz="2000" dirty="0">
                <a:latin typeface="+mj-lt"/>
              </a:rPr>
              <a:t>2019 schließt das Altwiener Schnapsmuseum der Familie Fischer im 12. Wiener Gemeindebezirk seine Pforten. Dieses Museumshighlight in </a:t>
            </a:r>
            <a:r>
              <a:rPr lang="de-AT" sz="2000" dirty="0" err="1">
                <a:latin typeface="+mj-lt"/>
              </a:rPr>
              <a:t>Meidling</a:t>
            </a:r>
            <a:r>
              <a:rPr lang="de-AT" sz="2000" dirty="0">
                <a:latin typeface="+mj-lt"/>
              </a:rPr>
              <a:t> besuchen bis zu 25.000 Gäste pro Jahr. Das Geschäft in der Wilhelmstraße bleibt weiterhin offen.</a:t>
            </a:r>
          </a:p>
        </p:txBody>
      </p:sp>
    </p:spTree>
    <p:extLst>
      <p:ext uri="{BB962C8B-B14F-4D97-AF65-F5344CB8AC3E}">
        <p14:creationId xmlns:p14="http://schemas.microsoft.com/office/powerpoint/2010/main" val="2935880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495920" y="4029075"/>
            <a:ext cx="4620584" cy="2379702"/>
          </a:xfrm>
        </p:spPr>
        <p:txBody>
          <a:bodyPr vert="horz" lIns="91440" tIns="45720" rIns="91440" bIns="45720" rtlCol="0" anchor="b">
            <a:normAutofit/>
          </a:bodyPr>
          <a:lstStyle/>
          <a:p>
            <a:r>
              <a:rPr lang="en-US" sz="2000" dirty="0"/>
              <a:t>Das </a:t>
            </a:r>
            <a:r>
              <a:rPr lang="en-US" sz="2000" dirty="0" err="1"/>
              <a:t>Brennereihotel</a:t>
            </a:r>
            <a:r>
              <a:rPr lang="en-US" sz="2000" dirty="0"/>
              <a:t> Lagler in </a:t>
            </a:r>
            <a:r>
              <a:rPr lang="en-US" sz="2000" dirty="0" err="1"/>
              <a:t>Kukmirn</a:t>
            </a:r>
            <a:r>
              <a:rPr lang="en-US" sz="2000" dirty="0"/>
              <a:t> </a:t>
            </a:r>
            <a:r>
              <a:rPr lang="en-US" sz="2000" dirty="0" err="1"/>
              <a:t>musste</a:t>
            </a:r>
            <a:r>
              <a:rPr lang="en-US" sz="2000" dirty="0"/>
              <a:t> 2019 </a:t>
            </a:r>
            <a:r>
              <a:rPr lang="en-US" sz="2000" dirty="0" err="1"/>
              <a:t>insolvenzbedingt</a:t>
            </a:r>
            <a:r>
              <a:rPr lang="en-US" sz="2000" dirty="0"/>
              <a:t> </a:t>
            </a:r>
            <a:r>
              <a:rPr lang="en-US" sz="2000" dirty="0" err="1"/>
              <a:t>schließen</a:t>
            </a:r>
            <a:r>
              <a:rPr lang="en-US" sz="2000" dirty="0"/>
              <a:t> und </a:t>
            </a:r>
            <a:r>
              <a:rPr lang="en-US" sz="2000" dirty="0" err="1"/>
              <a:t>wurde</a:t>
            </a:r>
            <a:r>
              <a:rPr lang="en-US" sz="2000" dirty="0"/>
              <a:t> 2020 </a:t>
            </a:r>
            <a:r>
              <a:rPr lang="en-US" sz="2000" dirty="0" err="1"/>
              <a:t>vom</a:t>
            </a:r>
            <a:r>
              <a:rPr lang="en-US" sz="2000" dirty="0"/>
              <a:t> Hotelier Josef Puchas </a:t>
            </a:r>
            <a:r>
              <a:rPr lang="en-US" sz="2000" dirty="0" err="1"/>
              <a:t>übernommen</a:t>
            </a:r>
            <a:r>
              <a:rPr lang="en-US" sz="2000" dirty="0"/>
              <a:t>. Unter </a:t>
            </a:r>
            <a:r>
              <a:rPr lang="en-US" sz="2000" dirty="0" err="1"/>
              <a:t>Brennmeister</a:t>
            </a:r>
            <a:r>
              <a:rPr lang="en-US" sz="2000" dirty="0"/>
              <a:t> Franz Simon und Marcel Puchas </a:t>
            </a:r>
            <a:r>
              <a:rPr lang="en-US" sz="2000" dirty="0" err="1"/>
              <a:t>werden</a:t>
            </a:r>
            <a:r>
              <a:rPr lang="en-US" sz="2000" dirty="0"/>
              <a:t> </a:t>
            </a:r>
            <a:r>
              <a:rPr lang="en-US" sz="2000" dirty="0" err="1"/>
              <a:t>weiterhin</a:t>
            </a:r>
            <a:r>
              <a:rPr lang="en-US" sz="2000" dirty="0"/>
              <a:t> </a:t>
            </a:r>
            <a:r>
              <a:rPr lang="en-US" sz="2000" dirty="0" err="1"/>
              <a:t>hochwertige</a:t>
            </a:r>
            <a:r>
              <a:rPr lang="en-US" sz="2000" dirty="0"/>
              <a:t> </a:t>
            </a:r>
            <a:r>
              <a:rPr lang="en-US" sz="2000" dirty="0" err="1"/>
              <a:t>Spirituosen</a:t>
            </a:r>
            <a:r>
              <a:rPr lang="en-US" sz="2000" dirty="0"/>
              <a:t> </a:t>
            </a:r>
            <a:r>
              <a:rPr lang="en-US" sz="2000" dirty="0" err="1"/>
              <a:t>gebrannt</a:t>
            </a:r>
            <a:r>
              <a:rPr lang="en-US" sz="2000" dirty="0"/>
              <a:t>.</a:t>
            </a:r>
          </a:p>
        </p:txBody>
      </p:sp>
      <p:pic>
        <p:nvPicPr>
          <p:cNvPr id="3" name="Picture 3">
            <a:extLst>
              <a:ext uri="{FF2B5EF4-FFF2-40B4-BE49-F238E27FC236}">
                <a16:creationId xmlns:a16="http://schemas.microsoft.com/office/drawing/2014/main" id="{E5D0B3AB-6C95-4E55-93B6-05FAD2703500}"/>
              </a:ext>
            </a:extLst>
          </p:cNvPr>
          <p:cNvPicPr>
            <a:picLocks noChangeAspect="1"/>
          </p:cNvPicPr>
          <p:nvPr/>
        </p:nvPicPr>
        <p:blipFill rotWithShape="1">
          <a:blip r:embed="rId2"/>
          <a:srcRect l="21823" r="2926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372249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8082895" y="2613419"/>
            <a:ext cx="3322317" cy="2975876"/>
          </a:xfrm>
        </p:spPr>
        <p:txBody>
          <a:bodyPr vert="horz" lIns="91440" tIns="45720" rIns="91440" bIns="45720" rtlCol="0" anchor="b">
            <a:normAutofit/>
          </a:bodyPr>
          <a:lstStyle/>
          <a:p>
            <a:pPr algn="ctr"/>
            <a:r>
              <a:rPr lang="en-US" sz="2800" kern="1200" dirty="0">
                <a:latin typeface="+mj-lt"/>
                <a:ea typeface="+mj-ea"/>
                <a:cs typeface="+mj-cs"/>
              </a:rPr>
              <a:t>2.770 km</a:t>
            </a:r>
            <a:br>
              <a:rPr lang="en-US" sz="2800" kern="1200" dirty="0"/>
            </a:br>
            <a:r>
              <a:rPr lang="en-US" sz="2800" kern="1200" dirty="0" err="1">
                <a:latin typeface="+mj-lt"/>
                <a:ea typeface="+mj-ea"/>
                <a:cs typeface="+mj-cs"/>
              </a:rPr>
              <a:t>mit</a:t>
            </a:r>
            <a:r>
              <a:rPr lang="en-US" sz="2800" kern="1200" dirty="0">
                <a:latin typeface="+mj-lt"/>
                <a:ea typeface="+mj-ea"/>
                <a:cs typeface="+mj-cs"/>
              </a:rPr>
              <a:t> Bahn und  Bus,</a:t>
            </a:r>
            <a:br>
              <a:rPr lang="en-US" sz="2800" kern="1200" dirty="0"/>
            </a:br>
            <a:r>
              <a:rPr lang="en-US" sz="2800" kern="1200" dirty="0">
                <a:latin typeface="+mj-lt"/>
                <a:ea typeface="+mj-ea"/>
                <a:cs typeface="+mj-cs"/>
              </a:rPr>
              <a:t>480 km </a:t>
            </a:r>
            <a:r>
              <a:rPr lang="en-US" sz="2800" kern="1200" dirty="0" err="1">
                <a:latin typeface="+mj-lt"/>
                <a:ea typeface="+mj-ea"/>
                <a:cs typeface="+mj-cs"/>
              </a:rPr>
              <a:t>mit</a:t>
            </a:r>
            <a:r>
              <a:rPr lang="en-US" sz="2800" kern="1200" dirty="0">
                <a:latin typeface="+mj-lt"/>
                <a:ea typeface="+mj-ea"/>
                <a:cs typeface="+mj-cs"/>
              </a:rPr>
              <a:t> dem </a:t>
            </a:r>
            <a:r>
              <a:rPr lang="en-US" sz="2800" kern="1200" dirty="0" err="1">
                <a:latin typeface="+mj-lt"/>
                <a:ea typeface="+mj-ea"/>
                <a:cs typeface="+mj-cs"/>
              </a:rPr>
              <a:t>Fahrrad</a:t>
            </a:r>
            <a:r>
              <a:rPr lang="en-US" sz="2800" kern="1200" dirty="0">
                <a:latin typeface="+mj-lt"/>
                <a:ea typeface="+mj-ea"/>
                <a:cs typeface="+mj-cs"/>
              </a:rPr>
              <a:t> und</a:t>
            </a:r>
            <a:br>
              <a:rPr lang="en-US" sz="2800" kern="1200" dirty="0"/>
            </a:br>
            <a:r>
              <a:rPr lang="en-US" sz="2800" kern="1200" dirty="0">
                <a:latin typeface="+mj-lt"/>
                <a:ea typeface="+mj-ea"/>
                <a:cs typeface="+mj-cs"/>
              </a:rPr>
              <a:t>180 km</a:t>
            </a:r>
            <a:br>
              <a:rPr lang="en-US" sz="2800" kern="1200" dirty="0"/>
            </a:br>
            <a:r>
              <a:rPr lang="en-US" sz="2800" kern="1200" dirty="0" err="1">
                <a:latin typeface="+mj-lt"/>
                <a:ea typeface="+mj-ea"/>
                <a:cs typeface="+mj-cs"/>
              </a:rPr>
              <a:t>zu</a:t>
            </a:r>
            <a:r>
              <a:rPr lang="en-US" sz="2800" kern="1200" dirty="0">
                <a:latin typeface="+mj-lt"/>
                <a:ea typeface="+mj-ea"/>
                <a:cs typeface="+mj-cs"/>
              </a:rPr>
              <a:t> </a:t>
            </a:r>
            <a:r>
              <a:rPr lang="en-US" sz="2800" kern="1200" dirty="0" err="1">
                <a:latin typeface="+mj-lt"/>
                <a:ea typeface="+mj-ea"/>
                <a:cs typeface="+mj-cs"/>
              </a:rPr>
              <a:t>Fuß</a:t>
            </a:r>
            <a:r>
              <a:rPr lang="en-US" sz="2800" kern="1200" dirty="0">
                <a:latin typeface="+mj-lt"/>
                <a:ea typeface="+mj-ea"/>
                <a:cs typeface="+mj-cs"/>
              </a:rPr>
              <a:t> in</a:t>
            </a:r>
            <a:br>
              <a:rPr lang="en-US" sz="2800" kern="1200" dirty="0"/>
            </a:br>
            <a:r>
              <a:rPr lang="en-US" sz="2800" kern="1200" dirty="0">
                <a:latin typeface="+mj-lt"/>
                <a:ea typeface="+mj-ea"/>
                <a:cs typeface="+mj-cs"/>
              </a:rPr>
              <a:t>18 </a:t>
            </a:r>
            <a:r>
              <a:rPr lang="en-US" sz="2800" kern="1200" dirty="0" err="1">
                <a:latin typeface="+mj-lt"/>
                <a:ea typeface="+mj-ea"/>
                <a:cs typeface="+mj-cs"/>
              </a:rPr>
              <a:t>Wochen</a:t>
            </a:r>
            <a:endParaRPr lang="en-US" dirty="0" err="1">
              <a:ea typeface="+mj-ea"/>
              <a:cs typeface="+mj-cs"/>
            </a:endParaRPr>
          </a:p>
        </p:txBody>
      </p:sp>
      <p:pic>
        <p:nvPicPr>
          <p:cNvPr id="6" name="Picture 6">
            <a:extLst>
              <a:ext uri="{FF2B5EF4-FFF2-40B4-BE49-F238E27FC236}">
                <a16:creationId xmlns:a16="http://schemas.microsoft.com/office/drawing/2014/main" id="{1B5CFD1B-79BF-4301-AFE7-1B7A1F1B61CD}"/>
              </a:ext>
            </a:extLst>
          </p:cNvPr>
          <p:cNvPicPr>
            <a:picLocks noGrp="1" noChangeAspect="1"/>
          </p:cNvPicPr>
          <p:nvPr>
            <p:ph idx="1"/>
          </p:nvPr>
        </p:nvPicPr>
        <p:blipFill rotWithShape="1">
          <a:blip r:embed="rId2"/>
          <a:srcRect r="561" b="1"/>
          <a:stretch/>
        </p:blipFill>
        <p:spPr>
          <a:xfrm>
            <a:off x="716280" y="1268704"/>
            <a:ext cx="6436548" cy="4320591"/>
          </a:xfrm>
          <a:prstGeom prst="rect">
            <a:avLst/>
          </a:prstGeom>
        </p:spPr>
      </p:pic>
      <p:cxnSp>
        <p:nvCxnSpPr>
          <p:cNvPr id="20" name="Straight Connector 1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25150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8455324" y="2615627"/>
            <a:ext cx="2646581" cy="2975876"/>
          </a:xfrm>
        </p:spPr>
        <p:txBody>
          <a:bodyPr vert="horz" lIns="91440" tIns="45720" rIns="91440" bIns="45720" rtlCol="0" anchor="b">
            <a:normAutofit/>
          </a:bodyPr>
          <a:lstStyle/>
          <a:p>
            <a:pPr algn="ctr"/>
            <a:r>
              <a:rPr lang="en-US" sz="2800" dirty="0">
                <a:ea typeface="+mj-lt"/>
                <a:cs typeface="+mj-lt"/>
              </a:rPr>
              <a:t>76 </a:t>
            </a:r>
            <a:br>
              <a:rPr lang="en-US" sz="2800" dirty="0">
                <a:ea typeface="+mj-lt"/>
                <a:cs typeface="+mj-lt"/>
              </a:rPr>
            </a:br>
            <a:r>
              <a:rPr lang="en-US" sz="2800" dirty="0">
                <a:ea typeface="+mj-lt"/>
                <a:cs typeface="+mj-lt"/>
              </a:rPr>
              <a:t>Schnapsbrenner </a:t>
            </a:r>
            <a:r>
              <a:rPr lang="en-US" sz="2800" kern="1200" dirty="0">
                <a:ea typeface="+mj-lt"/>
                <a:cs typeface="+mj-lt"/>
              </a:rPr>
              <a:t>und</a:t>
            </a:r>
            <a:r>
              <a:rPr lang="en-US" sz="2800" dirty="0">
                <a:ea typeface="+mj-lt"/>
                <a:cs typeface="+mj-lt"/>
              </a:rPr>
              <a:t> Brenner-</a:t>
            </a:r>
            <a:r>
              <a:rPr lang="en-US" sz="2800" dirty="0" err="1">
                <a:ea typeface="+mj-lt"/>
                <a:cs typeface="+mj-lt"/>
              </a:rPr>
              <a:t>persönlichkeiten</a:t>
            </a:r>
            <a:r>
              <a:rPr lang="en-US" sz="2800" dirty="0">
                <a:ea typeface="+mj-lt"/>
                <a:cs typeface="+mj-lt"/>
              </a:rPr>
              <a:t> </a:t>
            </a:r>
            <a:r>
              <a:rPr lang="en-US" sz="2800" kern="1200" dirty="0">
                <a:ea typeface="+mj-lt"/>
                <a:cs typeface="+mj-lt"/>
              </a:rPr>
              <a:t>in</a:t>
            </a:r>
            <a:r>
              <a:rPr lang="en-US" sz="2800" dirty="0">
                <a:ea typeface="+mj-lt"/>
                <a:cs typeface="+mj-lt"/>
              </a:rPr>
              <a:t> </a:t>
            </a:r>
            <a:r>
              <a:rPr lang="en-US" sz="2800" dirty="0" err="1">
                <a:ea typeface="+mj-lt"/>
                <a:cs typeface="+mj-lt"/>
              </a:rPr>
              <a:t>allen</a:t>
            </a:r>
            <a:r>
              <a:rPr lang="en-US" sz="2800" dirty="0">
                <a:ea typeface="+mj-lt"/>
                <a:cs typeface="+mj-lt"/>
              </a:rPr>
              <a:t> </a:t>
            </a:r>
            <a:br>
              <a:rPr lang="en-US" sz="2800" dirty="0">
                <a:ea typeface="+mj-lt"/>
                <a:cs typeface="+mj-lt"/>
              </a:rPr>
            </a:br>
            <a:r>
              <a:rPr lang="en-US" sz="2800" dirty="0">
                <a:ea typeface="+mj-lt"/>
                <a:cs typeface="+mj-lt"/>
              </a:rPr>
              <a:t>9 </a:t>
            </a:r>
            <a:r>
              <a:rPr lang="en-US" sz="2800" dirty="0" err="1">
                <a:ea typeface="+mj-lt"/>
                <a:cs typeface="+mj-lt"/>
              </a:rPr>
              <a:t>Bundesländern</a:t>
            </a:r>
            <a:endParaRPr lang="en-US" dirty="0" err="1">
              <a:ea typeface="+mj-ea"/>
              <a:cs typeface="+mj-cs"/>
            </a:endParaRPr>
          </a:p>
        </p:txBody>
      </p:sp>
      <p:cxnSp>
        <p:nvCxnSpPr>
          <p:cNvPr id="20" name="Straight Connector 1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FFEC0CDA-5EB0-4FA3-A4CE-377B660ADFB6}"/>
              </a:ext>
            </a:extLst>
          </p:cNvPr>
          <p:cNvPicPr>
            <a:picLocks noGrp="1" noChangeAspect="1"/>
          </p:cNvPicPr>
          <p:nvPr>
            <p:ph idx="1"/>
          </p:nvPr>
        </p:nvPicPr>
        <p:blipFill>
          <a:blip r:embed="rId2"/>
          <a:stretch>
            <a:fillRect/>
          </a:stretch>
        </p:blipFill>
        <p:spPr>
          <a:xfrm>
            <a:off x="634771" y="1308041"/>
            <a:ext cx="6522985" cy="4351338"/>
          </a:xfrm>
        </p:spPr>
      </p:pic>
    </p:spTree>
    <p:extLst>
      <p:ext uri="{BB962C8B-B14F-4D97-AF65-F5344CB8AC3E}">
        <p14:creationId xmlns:p14="http://schemas.microsoft.com/office/powerpoint/2010/main" val="93594310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8081513" y="2457476"/>
            <a:ext cx="3322317" cy="2975876"/>
          </a:xfrm>
        </p:spPr>
        <p:txBody>
          <a:bodyPr vert="horz" lIns="91440" tIns="45720" rIns="91440" bIns="45720" rtlCol="0" anchor="b">
            <a:normAutofit/>
          </a:bodyPr>
          <a:lstStyle/>
          <a:p>
            <a:pPr algn="ctr"/>
            <a:r>
              <a:rPr lang="en-US" sz="2800" dirty="0"/>
              <a:t>697 </a:t>
            </a:r>
            <a:r>
              <a:rPr lang="en-US" sz="2800" dirty="0" err="1"/>
              <a:t>Edelbrand-kostproben</a:t>
            </a:r>
            <a:br>
              <a:rPr lang="en-US" sz="2800" dirty="0"/>
            </a:br>
            <a:r>
              <a:rPr lang="en-US" sz="2800" kern="1200" dirty="0">
                <a:latin typeface="+mj-lt"/>
                <a:ea typeface="+mj-ea"/>
                <a:cs typeface="+mj-cs"/>
              </a:rPr>
              <a:t>in</a:t>
            </a:r>
            <a:r>
              <a:rPr lang="en-US" sz="2800" dirty="0"/>
              <a:t>  43 Tagen</a:t>
            </a:r>
            <a:endParaRPr lang="en-US" sz="2800" dirty="0">
              <a:ea typeface="+mj-lt"/>
              <a:cs typeface="+mj-lt"/>
            </a:endParaRPr>
          </a:p>
        </p:txBody>
      </p:sp>
      <p:cxnSp>
        <p:nvCxnSpPr>
          <p:cNvPr id="20" name="Straight Connector 19">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6">
            <a:extLst>
              <a:ext uri="{FF2B5EF4-FFF2-40B4-BE49-F238E27FC236}">
                <a16:creationId xmlns:a16="http://schemas.microsoft.com/office/drawing/2014/main" id="{84DEF9F0-CB35-41D3-9321-61F54F3B8E9C}"/>
              </a:ext>
            </a:extLst>
          </p:cNvPr>
          <p:cNvPicPr>
            <a:picLocks noGrp="1" noChangeAspect="1"/>
          </p:cNvPicPr>
          <p:nvPr>
            <p:ph idx="1"/>
          </p:nvPr>
        </p:nvPicPr>
        <p:blipFill>
          <a:blip r:embed="rId2"/>
          <a:stretch>
            <a:fillRect/>
          </a:stretch>
        </p:blipFill>
        <p:spPr>
          <a:xfrm>
            <a:off x="548537" y="1250531"/>
            <a:ext cx="6522925" cy="4351338"/>
          </a:xfrm>
        </p:spPr>
      </p:pic>
    </p:spTree>
    <p:extLst>
      <p:ext uri="{BB962C8B-B14F-4D97-AF65-F5344CB8AC3E}">
        <p14:creationId xmlns:p14="http://schemas.microsoft.com/office/powerpoint/2010/main" val="130130186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7349595" y="3293582"/>
            <a:ext cx="4087306" cy="2889114"/>
          </a:xfrm>
        </p:spPr>
        <p:txBody>
          <a:bodyPr vert="horz" lIns="91440" tIns="45720" rIns="91440" bIns="45720" rtlCol="0" anchor="b">
            <a:normAutofit/>
          </a:bodyPr>
          <a:lstStyle/>
          <a:p>
            <a:pPr algn="ctr"/>
            <a:r>
              <a:rPr lang="en-US" sz="2800" dirty="0"/>
              <a:t>2018 </a:t>
            </a:r>
            <a:r>
              <a:rPr lang="en-US" sz="2800" dirty="0" err="1"/>
              <a:t>erscheint</a:t>
            </a:r>
            <a:r>
              <a:rPr lang="en-US" sz="2800" dirty="0"/>
              <a:t> </a:t>
            </a:r>
            <a:br>
              <a:rPr lang="en-US" sz="2800" dirty="0"/>
            </a:br>
            <a:r>
              <a:rPr lang="en-US" sz="2800" dirty="0" err="1"/>
              <a:t>im</a:t>
            </a:r>
            <a:r>
              <a:rPr lang="en-US" sz="2800" dirty="0"/>
              <a:t> OÖ Freya-</a:t>
            </a:r>
            <a:r>
              <a:rPr lang="en-US" sz="2800" dirty="0" err="1"/>
              <a:t>Verlag</a:t>
            </a:r>
            <a:r>
              <a:rPr lang="en-US" sz="2800" dirty="0"/>
              <a:t> das Buch "Schnopsroas - </a:t>
            </a:r>
            <a:r>
              <a:rPr lang="en-US" sz="2800" dirty="0" err="1"/>
              <a:t>ein</a:t>
            </a:r>
            <a:r>
              <a:rPr lang="en-US" sz="2800" dirty="0"/>
              <a:t> </a:t>
            </a:r>
            <a:r>
              <a:rPr lang="en-US" sz="2800" dirty="0" err="1"/>
              <a:t>hochprozentiger</a:t>
            </a:r>
            <a:r>
              <a:rPr lang="en-US" sz="2800" dirty="0"/>
              <a:t> </a:t>
            </a:r>
            <a:r>
              <a:rPr lang="en-US" sz="2800" dirty="0" err="1"/>
              <a:t>Reisebegleiter</a:t>
            </a:r>
            <a:r>
              <a:rPr lang="en-US" sz="2800" dirty="0"/>
              <a:t>".</a:t>
            </a:r>
          </a:p>
        </p:txBody>
      </p:sp>
      <p:sp>
        <p:nvSpPr>
          <p:cNvPr id="23" name="Freeform: Shape 22">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6">
            <a:extLst>
              <a:ext uri="{FF2B5EF4-FFF2-40B4-BE49-F238E27FC236}">
                <a16:creationId xmlns:a16="http://schemas.microsoft.com/office/drawing/2014/main" id="{5975DC90-70A3-4A12-8E2D-FEBBD00A4332}"/>
              </a:ext>
            </a:extLst>
          </p:cNvPr>
          <p:cNvPicPr>
            <a:picLocks noGrp="1" noChangeAspect="1"/>
          </p:cNvPicPr>
          <p:nvPr>
            <p:ph idx="1"/>
          </p:nvPr>
        </p:nvPicPr>
        <p:blipFill rotWithShape="1">
          <a:blip r:embed="rId2"/>
          <a:srcRect t="13523" r="-2" b="18620"/>
          <a:stretch/>
        </p:blipFill>
        <p:spPr>
          <a:xfrm>
            <a:off x="21566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01693721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B4A78B2D-A359-4319-BAF1-01927EA8120C}"/>
              </a:ext>
            </a:extLst>
          </p:cNvPr>
          <p:cNvPicPr>
            <a:picLocks noChangeAspect="1"/>
          </p:cNvPicPr>
          <p:nvPr/>
        </p:nvPicPr>
        <p:blipFill rotWithShape="1">
          <a:blip r:embed="rId2"/>
          <a:srcRect t="9360" r="5318" b="40640"/>
          <a:stretch/>
        </p:blipFill>
        <p:spPr>
          <a:xfrm>
            <a:off x="3523488" y="10"/>
            <a:ext cx="8668512" cy="6857990"/>
          </a:xfrm>
          <a:prstGeom prst="rect">
            <a:avLst/>
          </a:prstGeom>
        </p:spPr>
      </p:pic>
      <p:sp>
        <p:nvSpPr>
          <p:cNvPr id="21" name="Rectangle 2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377340" y="964212"/>
            <a:ext cx="5432341" cy="3365453"/>
          </a:xfrm>
        </p:spPr>
        <p:txBody>
          <a:bodyPr vert="horz" lIns="91440" tIns="45720" rIns="91440" bIns="45720" rtlCol="0" anchor="b">
            <a:noAutofit/>
          </a:bodyPr>
          <a:lstStyle/>
          <a:p>
            <a:r>
              <a:rPr lang="en-US" sz="2800" dirty="0"/>
              <a:t>Werner Auer, Intendant, </a:t>
            </a:r>
            <a:r>
              <a:rPr lang="en-US" sz="2800" dirty="0" err="1"/>
              <a:t>Musicaldarsteller</a:t>
            </a:r>
            <a:r>
              <a:rPr lang="en-US" sz="2800" dirty="0"/>
              <a:t>, Sänger und Moderator: „die </a:t>
            </a:r>
            <a:r>
              <a:rPr lang="en-US" sz="2800" dirty="0" err="1"/>
              <a:t>Schnopsraos</a:t>
            </a:r>
            <a:r>
              <a:rPr lang="en-US" sz="2800" dirty="0"/>
              <a:t> </a:t>
            </a:r>
            <a:r>
              <a:rPr lang="en-US" sz="2800" dirty="0" err="1"/>
              <a:t>ist</a:t>
            </a:r>
            <a:r>
              <a:rPr lang="en-US" sz="2800" dirty="0"/>
              <a:t> </a:t>
            </a:r>
            <a:r>
              <a:rPr lang="en-US" sz="2800" dirty="0" err="1"/>
              <a:t>ein</a:t>
            </a:r>
            <a:r>
              <a:rPr lang="en-US" sz="2800" dirty="0"/>
              <a:t> </a:t>
            </a:r>
            <a:r>
              <a:rPr lang="en-US" sz="2800" dirty="0" err="1"/>
              <a:t>äußerst</a:t>
            </a:r>
            <a:r>
              <a:rPr lang="en-US" sz="2800" dirty="0"/>
              <a:t> </a:t>
            </a:r>
            <a:r>
              <a:rPr lang="en-US" sz="2800" dirty="0" err="1"/>
              <a:t>gelungener</a:t>
            </a:r>
            <a:r>
              <a:rPr lang="en-US" sz="2800" dirty="0"/>
              <a:t>, </a:t>
            </a:r>
            <a:r>
              <a:rPr lang="en-US" sz="2800" dirty="0" err="1"/>
              <a:t>kompetenter</a:t>
            </a:r>
            <a:r>
              <a:rPr lang="en-US" sz="2800" dirty="0"/>
              <a:t>, </a:t>
            </a:r>
            <a:r>
              <a:rPr lang="en-US" sz="2800" dirty="0" err="1"/>
              <a:t>unterhaltsamer</a:t>
            </a:r>
            <a:r>
              <a:rPr lang="en-US" sz="2800" dirty="0"/>
              <a:t> und </a:t>
            </a:r>
            <a:r>
              <a:rPr lang="en-US" sz="2800" dirty="0" err="1"/>
              <a:t>hochprozentiger</a:t>
            </a:r>
            <a:r>
              <a:rPr lang="en-US" sz="2800" dirty="0"/>
              <a:t> </a:t>
            </a:r>
            <a:r>
              <a:rPr lang="en-US" sz="2800" dirty="0" err="1"/>
              <a:t>Genussreiseführer</a:t>
            </a:r>
            <a:r>
              <a:rPr lang="en-US" sz="2800" dirty="0"/>
              <a:t>, </a:t>
            </a:r>
            <a:r>
              <a:rPr lang="en-US" sz="2800" dirty="0" err="1"/>
              <a:t>bei</a:t>
            </a:r>
            <a:r>
              <a:rPr lang="en-US" sz="2800" dirty="0"/>
              <a:t> dem </a:t>
            </a:r>
            <a:r>
              <a:rPr lang="en-US" sz="2800" dirty="0" err="1"/>
              <a:t>auch</a:t>
            </a:r>
            <a:r>
              <a:rPr lang="en-US" sz="2800" dirty="0"/>
              <a:t> Land und Kultur </a:t>
            </a:r>
            <a:r>
              <a:rPr lang="en-US" sz="2800" dirty="0" err="1"/>
              <a:t>zu</a:t>
            </a:r>
            <a:r>
              <a:rPr lang="en-US" sz="2800" dirty="0"/>
              <a:t> Ehren </a:t>
            </a:r>
            <a:r>
              <a:rPr lang="en-US" sz="2800" dirty="0" err="1"/>
              <a:t>kommen</a:t>
            </a:r>
            <a:r>
              <a:rPr lang="en-US" sz="2800" dirty="0"/>
              <a:t>“.</a:t>
            </a:r>
            <a:endParaRPr lang="en-US" sz="2800" dirty="0">
              <a:cs typeface="Calibri Light"/>
            </a:endParaRP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45915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81089C8-D588-47CF-B0C2-6F6CEB8E03F6}"/>
              </a:ext>
            </a:extLst>
          </p:cNvPr>
          <p:cNvPicPr>
            <a:picLocks noGrp="1" noChangeAspect="1"/>
          </p:cNvPicPr>
          <p:nvPr>
            <p:ph idx="1"/>
          </p:nvPr>
        </p:nvPicPr>
        <p:blipFill>
          <a:blip r:embed="rId2"/>
          <a:stretch>
            <a:fillRect/>
          </a:stretch>
        </p:blipFill>
        <p:spPr>
          <a:xfrm>
            <a:off x="1299533" y="3633322"/>
            <a:ext cx="9391650" cy="1857375"/>
          </a:xfrm>
        </p:spPr>
      </p:pic>
      <p:sp>
        <p:nvSpPr>
          <p:cNvPr id="5" name="Untertitel 2">
            <a:extLst>
              <a:ext uri="{FF2B5EF4-FFF2-40B4-BE49-F238E27FC236}">
                <a16:creationId xmlns:a16="http://schemas.microsoft.com/office/drawing/2014/main" id="{D947B124-06E5-4EAB-952B-3758ADD6185D}"/>
              </a:ext>
            </a:extLst>
          </p:cNvPr>
          <p:cNvSpPr>
            <a:spLocks noGrp="1"/>
          </p:cNvSpPr>
          <p:nvPr/>
        </p:nvSpPr>
        <p:spPr>
          <a:xfrm>
            <a:off x="1514121" y="1367944"/>
            <a:ext cx="9178134" cy="1543125"/>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8000" dirty="0">
                <a:solidFill>
                  <a:schemeClr val="tx2"/>
                </a:solidFill>
                <a:cs typeface="Calibri"/>
              </a:rPr>
              <a:t>10 Jahre später</a:t>
            </a:r>
          </a:p>
        </p:txBody>
      </p:sp>
      <p:pic>
        <p:nvPicPr>
          <p:cNvPr id="6" name="Picture 6">
            <a:extLst>
              <a:ext uri="{FF2B5EF4-FFF2-40B4-BE49-F238E27FC236}">
                <a16:creationId xmlns:a16="http://schemas.microsoft.com/office/drawing/2014/main" id="{540B31CA-09FF-49D9-B4FB-3AD0419DF517}"/>
              </a:ext>
            </a:extLst>
          </p:cNvPr>
          <p:cNvPicPr>
            <a:picLocks noChangeAspect="1"/>
          </p:cNvPicPr>
          <p:nvPr/>
        </p:nvPicPr>
        <p:blipFill>
          <a:blip r:embed="rId3"/>
          <a:stretch>
            <a:fillRect/>
          </a:stretch>
        </p:blipFill>
        <p:spPr>
          <a:xfrm>
            <a:off x="8435466" y="4915619"/>
            <a:ext cx="1762125" cy="304800"/>
          </a:xfrm>
          <a:prstGeom prst="rect">
            <a:avLst/>
          </a:prstGeom>
        </p:spPr>
      </p:pic>
    </p:spTree>
    <p:extLst>
      <p:ext uri="{BB962C8B-B14F-4D97-AF65-F5344CB8AC3E}">
        <p14:creationId xmlns:p14="http://schemas.microsoft.com/office/powerpoint/2010/main" val="1494959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21924-9294-4215-81A1-7FCCAA5FD1E0}"/>
              </a:ext>
            </a:extLst>
          </p:cNvPr>
          <p:cNvSpPr>
            <a:spLocks noGrp="1"/>
          </p:cNvSpPr>
          <p:nvPr>
            <p:ph type="title"/>
          </p:nvPr>
        </p:nvSpPr>
        <p:spPr>
          <a:xfrm>
            <a:off x="500374" y="4000500"/>
            <a:ext cx="4753270" cy="2436206"/>
          </a:xfrm>
        </p:spPr>
        <p:txBody>
          <a:bodyPr vert="horz" lIns="91440" tIns="45720" rIns="91440" bIns="45720" rtlCol="0" anchor="b">
            <a:normAutofit/>
          </a:bodyPr>
          <a:lstStyle/>
          <a:p>
            <a:r>
              <a:rPr lang="en-US" sz="2000" dirty="0"/>
              <a:t>Mit </a:t>
            </a:r>
            <a:r>
              <a:rPr lang="en-US" sz="2000" dirty="0" err="1"/>
              <a:t>seinem</a:t>
            </a:r>
            <a:r>
              <a:rPr lang="en-US" sz="2000" dirty="0"/>
              <a:t> House of Whiskey, Gin &amp; Rum </a:t>
            </a:r>
            <a:r>
              <a:rPr lang="en-US" sz="2000" dirty="0" err="1"/>
              <a:t>steigt</a:t>
            </a:r>
            <a:r>
              <a:rPr lang="en-US" sz="2000" dirty="0"/>
              <a:t> David </a:t>
            </a:r>
            <a:r>
              <a:rPr lang="en-US" sz="2000" dirty="0" err="1"/>
              <a:t>Gölles</a:t>
            </a:r>
            <a:r>
              <a:rPr lang="en-US" sz="2000" dirty="0"/>
              <a:t> 2019 in die </a:t>
            </a:r>
            <a:r>
              <a:rPr lang="en-US" sz="2000" dirty="0" err="1"/>
              <a:t>Edelbrand</a:t>
            </a:r>
            <a:r>
              <a:rPr lang="en-US" sz="2000" dirty="0"/>
              <a:t>- und New Spirits </a:t>
            </a:r>
            <a:r>
              <a:rPr lang="en-US" sz="2000" dirty="0" err="1"/>
              <a:t>Szene</a:t>
            </a:r>
            <a:r>
              <a:rPr lang="en-US" sz="2000" dirty="0"/>
              <a:t> </a:t>
            </a:r>
            <a:r>
              <a:rPr lang="en-US" sz="2000" dirty="0" err="1"/>
              <a:t>ein</a:t>
            </a:r>
            <a:r>
              <a:rPr lang="en-US" sz="2000" dirty="0"/>
              <a:t> und </a:t>
            </a:r>
            <a:r>
              <a:rPr lang="en-US" sz="2000" dirty="0" err="1"/>
              <a:t>feiert</a:t>
            </a:r>
            <a:r>
              <a:rPr lang="en-US" sz="2000" dirty="0"/>
              <a:t> </a:t>
            </a:r>
            <a:r>
              <a:rPr lang="en-US" sz="2000" dirty="0" err="1"/>
              <a:t>mit</a:t>
            </a:r>
            <a:r>
              <a:rPr lang="en-US" sz="2000" dirty="0"/>
              <a:t> </a:t>
            </a:r>
            <a:r>
              <a:rPr lang="en-US" sz="2000" dirty="0" err="1"/>
              <a:t>seinen</a:t>
            </a:r>
            <a:r>
              <a:rPr lang="en-US" sz="2000" dirty="0"/>
              <a:t> </a:t>
            </a:r>
            <a:r>
              <a:rPr lang="en-US" sz="2000" dirty="0" err="1"/>
              <a:t>Routker´s</a:t>
            </a:r>
            <a:r>
              <a:rPr lang="en-US" sz="2000" dirty="0"/>
              <a:t> Whiskeys, Hands on Gin und Ron Johan Rum </a:t>
            </a:r>
            <a:r>
              <a:rPr lang="en-US" sz="2000" dirty="0" err="1"/>
              <a:t>großartige</a:t>
            </a:r>
            <a:r>
              <a:rPr lang="en-US" sz="2000" dirty="0"/>
              <a:t> </a:t>
            </a:r>
            <a:r>
              <a:rPr lang="en-US" sz="2000" dirty="0" err="1"/>
              <a:t>Erfolge</a:t>
            </a:r>
            <a:r>
              <a:rPr lang="en-US" sz="2000" dirty="0"/>
              <a:t>. Er </a:t>
            </a:r>
            <a:r>
              <a:rPr lang="en-US" sz="2000" dirty="0" err="1"/>
              <a:t>setzt</a:t>
            </a:r>
            <a:r>
              <a:rPr lang="en-US" sz="2000" dirty="0"/>
              <a:t> das fort, </a:t>
            </a:r>
            <a:r>
              <a:rPr lang="en-US" sz="2000" dirty="0" err="1"/>
              <a:t>womit</a:t>
            </a:r>
            <a:r>
              <a:rPr lang="en-US" sz="2000" dirty="0"/>
              <a:t> sein Vater, Alois </a:t>
            </a:r>
            <a:r>
              <a:rPr lang="en-US" sz="2000" dirty="0" err="1"/>
              <a:t>Gölles</a:t>
            </a:r>
            <a:r>
              <a:rPr lang="en-US" sz="2000" dirty="0"/>
              <a:t>, </a:t>
            </a:r>
            <a:r>
              <a:rPr lang="en-US" sz="2000" dirty="0" err="1"/>
              <a:t>als</a:t>
            </a:r>
            <a:r>
              <a:rPr lang="en-US" sz="2000" dirty="0"/>
              <a:t> </a:t>
            </a:r>
            <a:r>
              <a:rPr lang="en-US" sz="2000" dirty="0" err="1"/>
              <a:t>einer</a:t>
            </a:r>
            <a:r>
              <a:rPr lang="en-US" sz="2000" dirty="0"/>
              <a:t> der </a:t>
            </a:r>
            <a:r>
              <a:rPr lang="en-US" sz="2000" dirty="0" err="1"/>
              <a:t>Edelbrandipioniere</a:t>
            </a:r>
            <a:r>
              <a:rPr lang="en-US" sz="2000" dirty="0"/>
              <a:t> </a:t>
            </a:r>
            <a:r>
              <a:rPr lang="en-US" sz="2000" dirty="0" err="1"/>
              <a:t>Österreichs</a:t>
            </a:r>
            <a:r>
              <a:rPr lang="en-US" sz="2000" dirty="0"/>
              <a:t>, 1979 </a:t>
            </a:r>
            <a:r>
              <a:rPr lang="en-US" sz="2000" dirty="0" err="1"/>
              <a:t>begonnen</a:t>
            </a:r>
            <a:r>
              <a:rPr lang="en-US" sz="2000" dirty="0"/>
              <a:t> hat. </a:t>
            </a:r>
          </a:p>
        </p:txBody>
      </p:sp>
      <p:pic>
        <p:nvPicPr>
          <p:cNvPr id="4" name="Picture 4">
            <a:extLst>
              <a:ext uri="{FF2B5EF4-FFF2-40B4-BE49-F238E27FC236}">
                <a16:creationId xmlns:a16="http://schemas.microsoft.com/office/drawing/2014/main" id="{59812EDF-C6C7-48C2-8DAA-306C81736DBD}"/>
              </a:ext>
            </a:extLst>
          </p:cNvPr>
          <p:cNvPicPr>
            <a:picLocks noChangeAspect="1"/>
          </p:cNvPicPr>
          <p:nvPr/>
        </p:nvPicPr>
        <p:blipFill rotWithShape="1">
          <a:blip r:embed="rId2"/>
          <a:srcRect t="5821" r="-7" b="789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214934335"/>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ariss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820</Words>
  <Application>Microsoft Office PowerPoint</Application>
  <PresentationFormat>Breitbild</PresentationFormat>
  <Paragraphs>28</Paragraphs>
  <Slides>25</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25</vt:i4>
      </vt:variant>
    </vt:vector>
  </HeadingPairs>
  <TitlesOfParts>
    <vt:vector size="31" baseType="lpstr">
      <vt:lpstr>Arial</vt:lpstr>
      <vt:lpstr>Calibri</vt:lpstr>
      <vt:lpstr>Calibri Light</vt:lpstr>
      <vt:lpstr>Rockwell</vt:lpstr>
      <vt:lpstr>Tw Cen MT</vt:lpstr>
      <vt:lpstr>Larissa</vt:lpstr>
      <vt:lpstr>Schnopsroas</vt:lpstr>
      <vt:lpstr>Am 29. April 2012, dem Tag des Mostes, startet meine Schnopsroas durch Österreich.</vt:lpstr>
      <vt:lpstr>2.770 km mit Bahn und  Bus, 480 km mit dem Fahrrad und 180 km zu Fuß in 18 Wochen</vt:lpstr>
      <vt:lpstr>76  Schnapsbrenner und Brenner-persönlichkeiten in allen  9 Bundesländern</vt:lpstr>
      <vt:lpstr>697 Edelbrand-kostproben in  43 Tagen</vt:lpstr>
      <vt:lpstr>2018 erscheint  im OÖ Freya-Verlag das Buch "Schnopsroas - ein hochprozentiger Reisebegleiter".</vt:lpstr>
      <vt:lpstr>Werner Auer, Intendant, Musicaldarsteller, Sänger und Moderator: „die Schnopsraos ist ein äußerst gelungener, kompetenter, unterhaltsamer und hochprozentiger Genussreiseführer, bei dem auch Land und Kultur zu Ehren kommen“.</vt:lpstr>
      <vt:lpstr>PowerPoint-Präsentation</vt:lpstr>
      <vt:lpstr>Mit seinem House of Whiskey, Gin &amp; Rum steigt David Gölles 2019 in die Edelbrand- und New Spirits Szene ein und feiert mit seinen Routker´s Whiskeys, Hands on Gin und Ron Johan Rum großartige Erfolge. Er setzt das fort, womit sein Vater, Alois Gölles, als einer der Edelbrandipioniere Österreichs, 1979 begonnen hat. </vt:lpstr>
      <vt:lpstr>Die Naturbrennerei Kuenz in Osttirol wird mittlerweile von den Brüdern Florian und Johannes Kuenz geführt. Ihre Leidenschaft gilt den Barspirituosen Whisky und Gin. Aber auch Pregler und andere Obstbrände stehen weiterhin auf der Sortimentsliste der Naturbrennerei. Damit setzen sie die von ihrer Mutter, Martina Kuenz gelebte Brenntradition fort.</vt:lpstr>
      <vt:lpstr>2019 übergibt der Edelschnapsbrenner Bartl Enn aus Hinterglemm seine Destillerie an Sebastian Schwaighofer, der mit einer neuen Kreation, einem Wermut, die reichhaltige Produktpalette ergänzt.</vt:lpstr>
      <vt:lpstr>PowerPoint-Präsentation</vt:lpstr>
      <vt:lpstr>Alles Gin! 2014 wurden von Falstaff lediglich 3 Österreichische Gin (Reisetbauer, Vogl, Broger) unter den TOP Gin gewertet;  Anfang 2019 hat sich die Anzahl auf 83 heimische Gin deutlich erhöht; aktuelle liegen wir bei 208 österreichischen Gin und ein Ende dieses Hypes ist nicht in Sicht.   (Quelle: Erhard Ruthners Austro Spirits)</vt:lpstr>
      <vt:lpstr>PowerPoint-Präsentation</vt:lpstr>
      <vt:lpstr>PowerPoint-Präsentation</vt:lpstr>
      <vt:lpstr>PowerPoint-Präsentation</vt:lpstr>
      <vt:lpstr>Am Hauerhof in Hauersdorf hat 2014 die nächste Generation das Ruder übernommen. Christine und Karl helfen noch tatkräftig mit. Die neue Homepage trägt schon die Handschrift der Betriebsnachfolger Maria und Bernhard.</vt:lpstr>
      <vt:lpstr>PowerPoint-Präsentation</vt:lpstr>
      <vt:lpstr>PowerPoint-Präsentation</vt:lpstr>
      <vt:lpstr>Im Oktober 2021 eröffnet die Familie Gatterer einen Selbstbedienungsladen in Ober Grafendorf</vt:lpstr>
      <vt:lpstr>PowerPoint-Präsentation</vt:lpstr>
      <vt:lpstr>PowerPoint-Präsentation</vt:lpstr>
      <vt:lpstr>Ende 2018 hat Markus Rambach mit seinen MAAN Spirituosen den Schritt in die Selbstständigkeit gewagt. In der Brennerszene ist er kein unbekannter, war er doch 13 Jahre in der Freihof Destillerie als Qualitätsmanager tätig. Der Qualität verschreibt er sich weiterhin, als Brennmeister seiner Destillerie in Alberschwende und Leiter des Qualitätsmanagements der 11er Nahrungsmittel GmbH.  </vt:lpstr>
      <vt:lpstr>PowerPoint-Präsentation</vt:lpstr>
      <vt:lpstr>Das Brennereihotel Lagler in Kukmirn musste 2019 insolvenzbedingt schließen und wurde 2020 vom Hotelier Josef Puchas übernommen. Unter Brennmeister Franz Simon und Marcel Puchas werden weiterhin hochwertige Spirituosen gebrannt.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Christian Haydn</cp:lastModifiedBy>
  <cp:revision>734</cp:revision>
  <dcterms:created xsi:type="dcterms:W3CDTF">2021-10-13T02:04:27Z</dcterms:created>
  <dcterms:modified xsi:type="dcterms:W3CDTF">2021-10-31T18:46:41Z</dcterms:modified>
</cp:coreProperties>
</file>